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66" r:id="rId5"/>
    <p:sldId id="256" r:id="rId6"/>
    <p:sldId id="267" r:id="rId7"/>
    <p:sldId id="268" r:id="rId8"/>
    <p:sldId id="270" r:id="rId9"/>
    <p:sldId id="269" r:id="rId10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433"/>
    <a:srgbClr val="126B1E"/>
    <a:srgbClr val="61767D"/>
    <a:srgbClr val="000000"/>
    <a:srgbClr val="F0582C"/>
    <a:srgbClr val="65AB1A"/>
    <a:srgbClr val="047AC7"/>
    <a:srgbClr val="5678BE"/>
    <a:srgbClr val="7A658B"/>
    <a:srgbClr val="000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CE51C-8E71-406B-A2DB-A40E1067498A}" v="226" dt="2025-06-27T00:46:4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 varScale="1">
        <p:scale>
          <a:sx n="16" d="100"/>
          <a:sy n="16" d="100"/>
        </p:scale>
        <p:origin x="2574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20FA8-CF48-4898-9FD2-7AD8123C963D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6FA8A-FC2F-455D-827C-4D31AF18E4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4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FA8A-FC2F-455D-827C-4D31AF18E4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5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A982-B527-2905-9631-63FFE9901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8DE18F-5C63-6A56-D6EC-7E7A0228F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49A6FE-3E17-BF25-5276-F10D78896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A6BB39-D374-B818-AEEA-7A561E415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FA8A-FC2F-455D-827C-4D31AF18E4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8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0DF0-B88A-ACB4-DE59-2F0F76E4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24A61-AEC7-F25E-C570-D83F44CDF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B02353-01CF-6731-AE78-F02822914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6F946C-9743-FC6C-C9F2-6664C4D8C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FA8A-FC2F-455D-827C-4D31AF18E4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8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7A2D5-EB94-8C33-CA67-351393AF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40D8F8-A20F-976B-DDDE-365DFE8D2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CAE3F3-A7DC-FAE8-637D-AA25D07F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085108-6167-C8DE-AE5B-C2C73D14E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FA8A-FC2F-455D-827C-4D31AF18E4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7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ABC4-7CDC-10DF-44D0-62861987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4ED47B-9411-D5F2-751D-13175F4D9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AD999C-F712-1B12-8617-CBB950812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C25AAC-0B41-502C-4B4C-E724CC0C4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FA8A-FC2F-455D-827C-4D31AF18E4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37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693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97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4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062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924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67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9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147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93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08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48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49189-4B45-4E21-968B-33FE10AE871D}" type="datetimeFigureOut">
              <a:rPr lang="en-SG" smtClean="0"/>
              <a:t>28/6/2025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E0AB26-6D44-4601-921E-6B1B636AD3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223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.jpe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jpe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.jpe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1.jpeg"/><Relationship Id="rId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040E-CD26-BB60-7A4B-6880966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绝美西湖风光3840x1080 超高清双屏壁纸下载- 墨鱼部落格">
            <a:extLst>
              <a:ext uri="{FF2B5EF4-FFF2-40B4-BE49-F238E27FC236}">
                <a16:creationId xmlns:a16="http://schemas.microsoft.com/office/drawing/2014/main" id="{37E40447-134A-232D-326A-4AFF57A8B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35" y="-23862"/>
            <a:ext cx="30451281" cy="85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96ADF8-6953-1F62-BE0E-42D01CD9FBD7}"/>
              </a:ext>
            </a:extLst>
          </p:cNvPr>
          <p:cNvSpPr/>
          <p:nvPr/>
        </p:nvSpPr>
        <p:spPr>
          <a:xfrm>
            <a:off x="-88035" y="-23861"/>
            <a:ext cx="30363247" cy="72291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8" descr="Nanyang Technological University - NTU Singapore">
            <a:extLst>
              <a:ext uri="{FF2B5EF4-FFF2-40B4-BE49-F238E27FC236}">
                <a16:creationId xmlns:a16="http://schemas.microsoft.com/office/drawing/2014/main" id="{C62C238E-BFE3-5F9D-1208-E5AB02D28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0" t="24119" r="19550" b="24236"/>
          <a:stretch/>
        </p:blipFill>
        <p:spPr bwMode="auto">
          <a:xfrm>
            <a:off x="1022714" y="40283630"/>
            <a:ext cx="5990481" cy="21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with a star and a swoosh&#10;&#10;Description automatically generated">
            <a:extLst>
              <a:ext uri="{FF2B5EF4-FFF2-40B4-BE49-F238E27FC236}">
                <a16:creationId xmlns:a16="http://schemas.microsoft.com/office/drawing/2014/main" id="{997D760E-EE59-BEAB-3615-61B8017AF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800" y1="44600" x2="56600" y2="45600"/>
                        <a14:foregroundMark x1="56600" y1="45600" x2="74200" y2="45200"/>
                        <a14:foregroundMark x1="74200" y1="45200" x2="63400" y2="38400"/>
                        <a14:foregroundMark x1="63400" y1="38400" x2="62000" y2="38400"/>
                        <a14:foregroundMark x1="65600" y1="61800" x2="66400" y2="62400"/>
                        <a14:foregroundMark x1="66600" y1="63600" x2="62400" y2="66000"/>
                        <a14:foregroundMark x1="62400" y1="66200" x2="59200" y2="66600"/>
                        <a14:foregroundMark x1="65400" y1="46400" x2="61400" y2="37000"/>
                        <a14:foregroundMark x1="61400" y1="37000" x2="49600" y2="44600"/>
                        <a14:foregroundMark x1="49600" y1="44600" x2="27000" y2="44000"/>
                        <a14:foregroundMark x1="27000" y1="44000" x2="25400" y2="54000"/>
                        <a14:foregroundMark x1="25400" y1="54000" x2="62600" y2="56800"/>
                        <a14:foregroundMark x1="62600" y1="56800" x2="73400" y2="55200"/>
                        <a14:foregroundMark x1="73400" y1="55200" x2="72400" y2="44000"/>
                        <a14:foregroundMark x1="72400" y1="44000" x2="34400" y2="43400"/>
                        <a14:foregroundMark x1="34400" y1="43400" x2="32000" y2="44000"/>
                        <a14:foregroundMark x1="65600" y1="40800" x2="68200" y2="36600"/>
                        <a14:foregroundMark x1="68800" y1="37800" x2="60800" y2="36000"/>
                        <a14:foregroundMark x1="62400" y1="36000" x2="61000" y2="35800"/>
                        <a14:foregroundMark x1="63400" y1="35800" x2="60200" y2="35800"/>
                        <a14:foregroundMark x1="62400" y1="35400" x2="60400" y2="35200"/>
                        <a14:foregroundMark x1="68200" y1="36600" x2="69600" y2="36800"/>
                        <a14:foregroundMark x1="68600" y1="38800" x2="80000" y2="37800"/>
                        <a14:foregroundMark x1="80000" y1="37800" x2="83200" y2="40200"/>
                        <a14:foregroundMark x1="82400" y1="39200" x2="83000" y2="50600"/>
                        <a14:foregroundMark x1="83000" y1="50600" x2="66000" y2="65400"/>
                        <a14:foregroundMark x1="66000" y1="65400" x2="60800" y2="53200"/>
                        <a14:foregroundMark x1="60800" y1="53200" x2="29000" y2="50600"/>
                        <a14:foregroundMark x1="29000" y1="50600" x2="33000" y2="48400"/>
                        <a14:foregroundMark x1="54600" y1="49400" x2="65800" y2="48800"/>
                        <a14:foregroundMark x1="51600" y1="48800" x2="62400" y2="49000"/>
                        <a14:foregroundMark x1="62400" y1="49000" x2="73600" y2="48400"/>
                        <a14:foregroundMark x1="73600" y1="48400" x2="77600" y2="46000"/>
                        <a14:foregroundMark x1="73600" y1="45600" x2="67800" y2="41600"/>
                        <a14:foregroundMark x1="70000" y1="41400" x2="77000" y2="42200"/>
                        <a14:foregroundMark x1="77800" y1="41200" x2="72000" y2="49400"/>
                        <a14:foregroundMark x1="78400" y1="43600" x2="72800" y2="51400"/>
                        <a14:foregroundMark x1="80200" y1="46000" x2="72800" y2="54400"/>
                        <a14:foregroundMark x1="78400" y1="49800" x2="71600" y2="54600"/>
                        <a14:foregroundMark x1="65800" y1="63400" x2="64800" y2="6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28" r="8319" b="33383"/>
          <a:stretch/>
        </p:blipFill>
        <p:spPr>
          <a:xfrm>
            <a:off x="7013195" y="40153345"/>
            <a:ext cx="6077983" cy="22532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46E4DE-8CF4-F601-4331-07EC840F1E51}"/>
              </a:ext>
            </a:extLst>
          </p:cNvPr>
          <p:cNvSpPr/>
          <p:nvPr/>
        </p:nvSpPr>
        <p:spPr>
          <a:xfrm>
            <a:off x="-1" y="7213601"/>
            <a:ext cx="30275213" cy="32564435"/>
          </a:xfrm>
          <a:prstGeom prst="rect">
            <a:avLst/>
          </a:prstGeom>
          <a:gradFill flip="none" rotWithShape="1">
            <a:gsLst>
              <a:gs pos="0">
                <a:srgbClr val="194252"/>
              </a:gs>
              <a:gs pos="100000">
                <a:srgbClr val="A3C8DB"/>
              </a:gs>
            </a:gsLst>
            <a:lin ang="13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714A1B-42C4-161E-A731-B389A106B1B0}"/>
              </a:ext>
            </a:extLst>
          </p:cNvPr>
          <p:cNvSpPr/>
          <p:nvPr/>
        </p:nvSpPr>
        <p:spPr>
          <a:xfrm>
            <a:off x="1036320" y="8106483"/>
            <a:ext cx="28418132" cy="8896862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967374-FF20-0688-C617-670BEDBB6534}"/>
              </a:ext>
            </a:extLst>
          </p:cNvPr>
          <p:cNvSpPr/>
          <p:nvPr/>
        </p:nvSpPr>
        <p:spPr>
          <a:xfrm>
            <a:off x="1036318" y="27878045"/>
            <a:ext cx="28354972" cy="11432749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BD639-9CA4-4562-549B-9822185A1B8D}"/>
              </a:ext>
            </a:extLst>
          </p:cNvPr>
          <p:cNvSpPr txBox="1"/>
          <p:nvPr/>
        </p:nvSpPr>
        <p:spPr>
          <a:xfrm>
            <a:off x="1550465" y="945480"/>
            <a:ext cx="27891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UA-MPC: Uncertainty-Aware Model Predictive Control for Motorized LiDAR Odometry</a:t>
            </a:r>
            <a:endParaRPr lang="en-SG" sz="13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37386-C7E2-0C7C-5EEC-5C3D5ECAA399}"/>
              </a:ext>
            </a:extLst>
          </p:cNvPr>
          <p:cNvSpPr txBox="1"/>
          <p:nvPr/>
        </p:nvSpPr>
        <p:spPr>
          <a:xfrm>
            <a:off x="5166003" y="3828475"/>
            <a:ext cx="20335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Jianping Li,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Xinhang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Xu,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Jinxin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Liu, Kun Cao, Shenghai Yuan, Lihua Xie</a:t>
            </a:r>
            <a:endParaRPr lang="en-SG" sz="4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73A17-373B-9027-04DD-8F7CED29AA98}"/>
              </a:ext>
            </a:extLst>
          </p:cNvPr>
          <p:cNvSpPr txBox="1"/>
          <p:nvPr/>
        </p:nvSpPr>
        <p:spPr>
          <a:xfrm>
            <a:off x="6812822" y="4987922"/>
            <a:ext cx="1697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6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Nanyang Technological University, Singapore</a:t>
            </a:r>
          </a:p>
          <a:p>
            <a:pPr algn="ctr"/>
            <a:r>
              <a:rPr lang="en-US" altLang="zh-CN" sz="6000" dirty="0" err="1">
                <a:solidFill>
                  <a:schemeClr val="bg1"/>
                </a:solidFill>
                <a:latin typeface="Arial" panose="020B0604020202020204" pitchFamily="34" charset="0"/>
              </a:rPr>
              <a:t>TongJi</a:t>
            </a:r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</a:rPr>
              <a:t> University</a:t>
            </a:r>
            <a:r>
              <a:rPr lang="en-SG" altLang="zh-CN" sz="60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lang="zh-CN" altLang="en-US" sz="6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</a:rPr>
              <a:t>China</a:t>
            </a:r>
            <a:endParaRPr lang="en-SG" sz="6000" dirty="0">
              <a:solidFill>
                <a:schemeClr val="bg1"/>
              </a:solidFill>
            </a:endParaRPr>
          </a:p>
        </p:txBody>
      </p:sp>
      <p:sp>
        <p:nvSpPr>
          <p:cNvPr id="41" name="AutoShape 20">
            <a:extLst>
              <a:ext uri="{FF2B5EF4-FFF2-40B4-BE49-F238E27FC236}">
                <a16:creationId xmlns:a16="http://schemas.microsoft.com/office/drawing/2014/main" id="{41B412F4-4963-3905-D6F0-0B079451E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17339" y="22594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6C90496-487A-9C74-F408-C96509B08B98}"/>
              </a:ext>
            </a:extLst>
          </p:cNvPr>
          <p:cNvSpPr/>
          <p:nvPr/>
        </p:nvSpPr>
        <p:spPr>
          <a:xfrm>
            <a:off x="1036319" y="761999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/>
              <a:t>Motivations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F9559E-2869-7F41-108F-7B747D12F1B8}"/>
              </a:ext>
            </a:extLst>
          </p:cNvPr>
          <p:cNvCxnSpPr>
            <a:cxnSpLocks/>
          </p:cNvCxnSpPr>
          <p:nvPr/>
        </p:nvCxnSpPr>
        <p:spPr>
          <a:xfrm>
            <a:off x="-88035" y="7208070"/>
            <a:ext cx="304512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4D0081-A723-2184-0EC8-2EF43A8F7FDF}"/>
              </a:ext>
            </a:extLst>
          </p:cNvPr>
          <p:cNvSpPr/>
          <p:nvPr/>
        </p:nvSpPr>
        <p:spPr>
          <a:xfrm>
            <a:off x="1022714" y="18158421"/>
            <a:ext cx="28431738" cy="8564548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A824342-6963-A5E7-5FE8-20C7C56B1ED3}"/>
              </a:ext>
            </a:extLst>
          </p:cNvPr>
          <p:cNvSpPr/>
          <p:nvPr/>
        </p:nvSpPr>
        <p:spPr>
          <a:xfrm>
            <a:off x="1022714" y="27133351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/>
              <a:t>Experiment Result</a:t>
            </a:r>
            <a:endParaRPr lang="en-SG" sz="660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2940087-628B-06C3-BC35-4C659D77E014}"/>
              </a:ext>
            </a:extLst>
          </p:cNvPr>
          <p:cNvSpPr/>
          <p:nvPr/>
        </p:nvSpPr>
        <p:spPr>
          <a:xfrm>
            <a:off x="1202514" y="1772552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Methodology</a:t>
            </a:r>
            <a:endParaRPr lang="en-SG" sz="6600" dirty="0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E8E12976-CBAB-F17C-38B5-4D30C0FC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373" y="40106486"/>
            <a:ext cx="5817919" cy="254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BA417E-EB41-F142-F946-B26EBACFD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332" y="8276832"/>
            <a:ext cx="13442161" cy="85031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1C2662-B08C-B4D9-B8C5-6C3FF8E1FC3E}"/>
              </a:ext>
            </a:extLst>
          </p:cNvPr>
          <p:cNvSpPr txBox="1"/>
          <p:nvPr/>
        </p:nvSpPr>
        <p:spPr>
          <a:xfrm>
            <a:off x="1412313" y="9275267"/>
            <a:ext cx="13405026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just"/>
            <a:r>
              <a:rPr lang="en-US" altLang="zh-CN" b="0"/>
              <a:t>Motorized LiDAR systems can expand the Field of View (</a:t>
            </a:r>
            <a:r>
              <a:rPr lang="en-US" altLang="zh-CN" b="0" err="1"/>
              <a:t>FoV</a:t>
            </a:r>
            <a:r>
              <a:rPr lang="en-US" altLang="zh-CN" b="0"/>
              <a:t>) without adding multiple scanners, but existing motorized LiDAR systems often rely on constant-speed motor control, leading to suboptimal performance in complex environments.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US" b="0"/>
              <a:t>To solve the optima</a:t>
            </a:r>
            <a:r>
              <a:rPr lang="en-US" altLang="zh-CN" b="0"/>
              <a:t>To improve the scanning accuracies while maintaining the scanning efficiency, UA-MPC, an uncertainty-aware motor control strategy, considering the odometry accuracies and scanning efficiency.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US" b="0"/>
              <a:t>l motor control problem efficiently,discrete observabilities of the LiDAR odometry arefirst predicted using ray tracing.</a:t>
            </a:r>
            <a:endParaRPr lang="en-US" altLang="zh-CN" b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US" b="0"/>
              <a:t>We developed the first motorized LiDAR simulation environment under ROS with the adaptation to the existing SLAM dataset.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2771E42-200F-0613-918F-F7D12C0BC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313" y="19115308"/>
            <a:ext cx="13012192" cy="70083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BA7FC4-D211-6BD5-4215-F2E7858F2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2514" y="28383639"/>
            <a:ext cx="10401614" cy="96756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09AB61B-0D88-62B7-0B38-418600EDE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60582" y="28383639"/>
            <a:ext cx="8018478" cy="55184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FAED0DB-A8E8-5462-4821-6288AF2C19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2388" y="28481391"/>
            <a:ext cx="9119934" cy="95778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AE601CA-D5D9-E60A-60DE-F4AD27AC095E}"/>
              </a:ext>
            </a:extLst>
          </p:cNvPr>
          <p:cNvSpPr txBox="1"/>
          <p:nvPr/>
        </p:nvSpPr>
        <p:spPr>
          <a:xfrm>
            <a:off x="21371446" y="35362832"/>
            <a:ext cx="31947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571500" marR="0" lvl="0" indent="-57150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3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Interested?</a:t>
            </a:r>
          </a:p>
          <a:p>
            <a:pPr marL="0" indent="0">
              <a:buNone/>
            </a:pPr>
            <a:r>
              <a:rPr lang="en-US" dirty="0"/>
              <a:t>Scan the QR code, watch the video, and learn more.</a:t>
            </a:r>
            <a:endParaRPr lang="en-SG" dirty="0"/>
          </a:p>
        </p:txBody>
      </p:sp>
      <p:sp>
        <p:nvSpPr>
          <p:cNvPr id="37" name="Rectangle: Rounded Corners 2">
            <a:extLst>
              <a:ext uri="{FF2B5EF4-FFF2-40B4-BE49-F238E27FC236}">
                <a16:creationId xmlns:a16="http://schemas.microsoft.com/office/drawing/2014/main" id="{BC33A1EC-E69D-F4FB-68D5-30E97EE17E24}"/>
              </a:ext>
            </a:extLst>
          </p:cNvPr>
          <p:cNvSpPr/>
          <p:nvPr/>
        </p:nvSpPr>
        <p:spPr>
          <a:xfrm>
            <a:off x="20932301" y="34922727"/>
            <a:ext cx="8018478" cy="3697026"/>
          </a:xfrm>
          <a:prstGeom prst="roundRect">
            <a:avLst/>
          </a:prstGeom>
          <a:noFill/>
          <a:ln w="76200" cap="flat" cmpd="sng" algn="ctr">
            <a:solidFill>
              <a:srgbClr val="181C6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BD3BD3B-7949-46F8-5A9A-477074D234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22139" y="19087131"/>
            <a:ext cx="13513354" cy="706193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AEC44B8-FA19-362F-4F0D-E750C2F6CFEC}"/>
              </a:ext>
            </a:extLst>
          </p:cNvPr>
          <p:cNvSpPr txBox="1"/>
          <p:nvPr/>
        </p:nvSpPr>
        <p:spPr>
          <a:xfrm>
            <a:off x="1489505" y="26158570"/>
            <a:ext cx="134050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 b="0"/>
              <a:t>UA-MPC</a:t>
            </a:r>
            <a:endParaRPr lang="zh-CN" altLang="en-US" b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4BC99B-4DF0-5AF9-FC73-95D86298AEF3}"/>
              </a:ext>
            </a:extLst>
          </p:cNvPr>
          <p:cNvSpPr txBox="1"/>
          <p:nvPr/>
        </p:nvSpPr>
        <p:spPr>
          <a:xfrm>
            <a:off x="15411316" y="26148774"/>
            <a:ext cx="1293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 b="0"/>
              <a:t>Simulation Framework</a:t>
            </a:r>
            <a:endParaRPr lang="zh-CN" altLang="en-US" b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FF8FD30-AC56-66FD-F8DC-EA94F4CBC7BF}"/>
              </a:ext>
            </a:extLst>
          </p:cNvPr>
          <p:cNvSpPr txBox="1"/>
          <p:nvPr/>
        </p:nvSpPr>
        <p:spPr>
          <a:xfrm>
            <a:off x="1202514" y="38132805"/>
            <a:ext cx="104016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 b="0"/>
              <a:t>Simulation Results</a:t>
            </a:r>
            <a:endParaRPr lang="zh-CN" altLang="en-US" b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A0AFE2A-3E93-7BFD-D963-1D06A0659F4D}"/>
              </a:ext>
            </a:extLst>
          </p:cNvPr>
          <p:cNvSpPr txBox="1"/>
          <p:nvPr/>
        </p:nvSpPr>
        <p:spPr>
          <a:xfrm>
            <a:off x="11031548" y="38130834"/>
            <a:ext cx="104016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 b="0"/>
              <a:t>Accuracy Comparison</a:t>
            </a:r>
            <a:endParaRPr lang="zh-CN" altLang="en-US" b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188D26A-37DE-F580-B7CA-C24E3F986CBE}"/>
              </a:ext>
            </a:extLst>
          </p:cNvPr>
          <p:cNvSpPr txBox="1"/>
          <p:nvPr/>
        </p:nvSpPr>
        <p:spPr>
          <a:xfrm>
            <a:off x="20860581" y="33947946"/>
            <a:ext cx="80184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 b="0"/>
              <a:t>Real Demonstration</a:t>
            </a:r>
            <a:endParaRPr lang="zh-CN" altLang="en-US" b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9EB354F0-AF55-2CFF-6974-3985AAA418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709" y="35161923"/>
            <a:ext cx="3194784" cy="3180834"/>
          </a:xfrm>
          <a:prstGeom prst="rect">
            <a:avLst/>
          </a:prstGeom>
        </p:spPr>
      </p:pic>
      <p:pic>
        <p:nvPicPr>
          <p:cNvPr id="7" name="Picture 2" descr="Tongji University - Short Term Programs">
            <a:extLst>
              <a:ext uri="{FF2B5EF4-FFF2-40B4-BE49-F238E27FC236}">
                <a16:creationId xmlns:a16="http://schemas.microsoft.com/office/drawing/2014/main" id="{6A72224A-4B02-FB58-62B6-0D3BF176B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8" b="23642"/>
          <a:stretch/>
        </p:blipFill>
        <p:spPr bwMode="auto">
          <a:xfrm>
            <a:off x="14522073" y="40210928"/>
            <a:ext cx="8051683" cy="22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1C1BE-9924-563A-045D-C908F4C944F9}"/>
              </a:ext>
            </a:extLst>
          </p:cNvPr>
          <p:cNvSpPr txBox="1"/>
          <p:nvPr/>
        </p:nvSpPr>
        <p:spPr>
          <a:xfrm>
            <a:off x="-88035" y="6786116"/>
            <a:ext cx="374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931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0009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4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C131096-6CF6-A189-C7FE-38848EAC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0"/>
          <a:stretch/>
        </p:blipFill>
        <p:spPr>
          <a:xfrm>
            <a:off x="-2" y="0"/>
            <a:ext cx="30275214" cy="72080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FAD9FC-10AE-0B93-685C-925392183683}"/>
              </a:ext>
            </a:extLst>
          </p:cNvPr>
          <p:cNvSpPr/>
          <p:nvPr/>
        </p:nvSpPr>
        <p:spPr>
          <a:xfrm>
            <a:off x="0" y="0"/>
            <a:ext cx="30275213" cy="7229166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E5D849-EC5D-6CEE-773E-016E9454EC93}"/>
              </a:ext>
            </a:extLst>
          </p:cNvPr>
          <p:cNvSpPr/>
          <p:nvPr/>
        </p:nvSpPr>
        <p:spPr>
          <a:xfrm>
            <a:off x="-1" y="7213601"/>
            <a:ext cx="30275213" cy="32564435"/>
          </a:xfrm>
          <a:prstGeom prst="rect">
            <a:avLst/>
          </a:prstGeom>
          <a:gradFill flip="none" rotWithShape="1">
            <a:gsLst>
              <a:gs pos="0">
                <a:srgbClr val="6F257F"/>
              </a:gs>
              <a:gs pos="100000">
                <a:srgbClr val="1F2957"/>
              </a:gs>
            </a:gsLst>
            <a:lin ang="13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75B05C-C533-C383-D193-6FAFB0E54E66}"/>
              </a:ext>
            </a:extLst>
          </p:cNvPr>
          <p:cNvSpPr/>
          <p:nvPr/>
        </p:nvSpPr>
        <p:spPr>
          <a:xfrm>
            <a:off x="1097280" y="8167443"/>
            <a:ext cx="13857446" cy="8894743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6717C8-447E-420C-3C5D-8CD7A2B826C0}"/>
              </a:ext>
            </a:extLst>
          </p:cNvPr>
          <p:cNvSpPr/>
          <p:nvPr/>
        </p:nvSpPr>
        <p:spPr>
          <a:xfrm>
            <a:off x="1097278" y="29692847"/>
            <a:ext cx="28354972" cy="9678908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0496DF-7102-C734-1EFA-39876A757457}"/>
              </a:ext>
            </a:extLst>
          </p:cNvPr>
          <p:cNvSpPr/>
          <p:nvPr/>
        </p:nvSpPr>
        <p:spPr>
          <a:xfrm>
            <a:off x="15594805" y="8167443"/>
            <a:ext cx="13857446" cy="8894743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54780-C3E7-5251-75C6-5842D15BBEE1}"/>
              </a:ext>
            </a:extLst>
          </p:cNvPr>
          <p:cNvSpPr txBox="1"/>
          <p:nvPr/>
        </p:nvSpPr>
        <p:spPr>
          <a:xfrm>
            <a:off x="1343320" y="632686"/>
            <a:ext cx="278917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Large-Scale UWB Anchor Calibration and One-Shot Localization Using Gaussian Process  </a:t>
            </a:r>
            <a:endParaRPr lang="en-SG" sz="166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BBAE4-A474-390A-AD35-17E6CB9A8A27}"/>
              </a:ext>
            </a:extLst>
          </p:cNvPr>
          <p:cNvSpPr txBox="1"/>
          <p:nvPr/>
        </p:nvSpPr>
        <p:spPr>
          <a:xfrm>
            <a:off x="6178813" y="3168373"/>
            <a:ext cx="182207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SG" sz="4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SG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Shenghai Yuan, </a:t>
            </a:r>
            <a:r>
              <a:rPr lang="en-SG" sz="4400" dirty="0" err="1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lang="en-SG" sz="4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oyang</a:t>
            </a:r>
            <a:r>
              <a:rPr lang="en-SG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Lou , Thien-Minh Nguyen , </a:t>
            </a:r>
            <a:r>
              <a:rPr lang="en-SG" sz="4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Pengyu</a:t>
            </a:r>
            <a:r>
              <a:rPr lang="en-SG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Yin , Jianping Li , </a:t>
            </a:r>
            <a:r>
              <a:rPr lang="en-SG" sz="4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Xinhang</a:t>
            </a:r>
            <a:r>
              <a:rPr lang="en-SG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Xu , Muqing Cao , Jie Xu , Siyu Chen , Lihua Xie  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C9003-2889-0ED2-A86A-FAAC9B913AE7}"/>
              </a:ext>
            </a:extLst>
          </p:cNvPr>
          <p:cNvSpPr txBox="1"/>
          <p:nvPr/>
        </p:nvSpPr>
        <p:spPr>
          <a:xfrm>
            <a:off x="6802491" y="5770309"/>
            <a:ext cx="16973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6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Nanyang Technological University, Singapore</a:t>
            </a:r>
            <a:endParaRPr lang="en-SG" sz="6000">
              <a:solidFill>
                <a:schemeClr val="bg1"/>
              </a:solidFill>
            </a:endParaRPr>
          </a:p>
        </p:txBody>
      </p:sp>
      <p:sp>
        <p:nvSpPr>
          <p:cNvPr id="41" name="AutoShape 20">
            <a:extLst>
              <a:ext uri="{FF2B5EF4-FFF2-40B4-BE49-F238E27FC236}">
                <a16:creationId xmlns:a16="http://schemas.microsoft.com/office/drawing/2014/main" id="{2832FE49-AABB-BF3F-1682-527652296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801533" y="21248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9D73A07-A15F-CE9A-ACB8-D028242BC560}"/>
              </a:ext>
            </a:extLst>
          </p:cNvPr>
          <p:cNvSpPr/>
          <p:nvPr/>
        </p:nvSpPr>
        <p:spPr>
          <a:xfrm>
            <a:off x="1097279" y="768095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/>
              <a:t>Motivations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796664-2C2D-F70D-9CF6-097088E1B71F}"/>
              </a:ext>
            </a:extLst>
          </p:cNvPr>
          <p:cNvSpPr/>
          <p:nvPr/>
        </p:nvSpPr>
        <p:spPr>
          <a:xfrm>
            <a:off x="15594804" y="768095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/>
              <a:t>Proposed Solution</a:t>
            </a:r>
            <a:endParaRPr lang="en-SG" sz="660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646D4E-A5C1-F360-CC4D-AFB69563017E}"/>
              </a:ext>
            </a:extLst>
          </p:cNvPr>
          <p:cNvSpPr/>
          <p:nvPr/>
        </p:nvSpPr>
        <p:spPr>
          <a:xfrm>
            <a:off x="1097278" y="21523293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AEA212-1AF4-D2EE-E393-2AC62A19FB67}"/>
              </a:ext>
            </a:extLst>
          </p:cNvPr>
          <p:cNvCxnSpPr>
            <a:cxnSpLocks/>
          </p:cNvCxnSpPr>
          <p:nvPr/>
        </p:nvCxnSpPr>
        <p:spPr>
          <a:xfrm>
            <a:off x="-88034" y="7208070"/>
            <a:ext cx="304512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035DB38-2FEE-CE0B-2364-51048BC4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8" y="17936891"/>
            <a:ext cx="28354973" cy="10881251"/>
          </a:xfrm>
          <a:prstGeom prst="roundRect">
            <a:avLst>
              <a:gd name="adj" fmla="val 8964"/>
            </a:avLst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BAC4A6E-4437-886B-E48B-E056FC638D84}"/>
              </a:ext>
            </a:extLst>
          </p:cNvPr>
          <p:cNvSpPr/>
          <p:nvPr/>
        </p:nvSpPr>
        <p:spPr>
          <a:xfrm>
            <a:off x="1186708" y="17294855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Frameworks</a:t>
            </a:r>
            <a:endParaRPr lang="en-SG" sz="7200"/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57460DC-FA92-E585-4C50-CA7FD52B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522" y="30663396"/>
            <a:ext cx="8635869" cy="860010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FDC93B44-4E84-7FF4-84DE-D87630420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352" y="30163369"/>
            <a:ext cx="17331532" cy="4250089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F187480-D392-6E90-4816-16ABD4B31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994" y="34476040"/>
            <a:ext cx="16907839" cy="4787465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D307097-2EF3-4D08-1663-A0A4F4A9B95B}"/>
              </a:ext>
            </a:extLst>
          </p:cNvPr>
          <p:cNvSpPr/>
          <p:nvPr/>
        </p:nvSpPr>
        <p:spPr>
          <a:xfrm>
            <a:off x="1097277" y="29173282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/>
              <a:t>Experiment Result</a:t>
            </a:r>
            <a:endParaRPr lang="en-SG" sz="6600"/>
          </a:p>
        </p:txBody>
      </p: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85D9752B-AAF0-CFFE-E8A7-3284D7EBED14}"/>
              </a:ext>
            </a:extLst>
          </p:cNvPr>
          <p:cNvSpPr/>
          <p:nvPr/>
        </p:nvSpPr>
        <p:spPr>
          <a:xfrm>
            <a:off x="19145917" y="32308112"/>
            <a:ext cx="1262268" cy="92339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4" name="Arrow: Right 1033">
            <a:extLst>
              <a:ext uri="{FF2B5EF4-FFF2-40B4-BE49-F238E27FC236}">
                <a16:creationId xmlns:a16="http://schemas.microsoft.com/office/drawing/2014/main" id="{F348070E-F91E-6F2D-EC85-0F5E3DEFBB06}"/>
              </a:ext>
            </a:extLst>
          </p:cNvPr>
          <p:cNvSpPr/>
          <p:nvPr/>
        </p:nvSpPr>
        <p:spPr>
          <a:xfrm rot="10800000">
            <a:off x="19057884" y="36512603"/>
            <a:ext cx="1262268" cy="92339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E1BEA01-4AEA-72F6-CC4E-1380A612B013}"/>
              </a:ext>
            </a:extLst>
          </p:cNvPr>
          <p:cNvSpPr txBox="1"/>
          <p:nvPr/>
        </p:nvSpPr>
        <p:spPr>
          <a:xfrm>
            <a:off x="18643720" y="31770773"/>
            <a:ext cx="2603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/>
              <a:t>Calibrations</a:t>
            </a:r>
            <a:endParaRPr lang="en-SG" sz="3200" b="1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E3153E7-E57E-B152-BAA3-1BBF2BF52836}"/>
              </a:ext>
            </a:extLst>
          </p:cNvPr>
          <p:cNvSpPr txBox="1"/>
          <p:nvPr/>
        </p:nvSpPr>
        <p:spPr>
          <a:xfrm>
            <a:off x="18539041" y="37435997"/>
            <a:ext cx="2647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/>
              <a:t>Localizations</a:t>
            </a:r>
            <a:endParaRPr lang="en-SG" sz="3200" b="1"/>
          </a:p>
        </p:txBody>
      </p:sp>
      <p:sp>
        <p:nvSpPr>
          <p:cNvPr id="1043" name="Rectangle 25">
            <a:extLst>
              <a:ext uri="{FF2B5EF4-FFF2-40B4-BE49-F238E27FC236}">
                <a16:creationId xmlns:a16="http://schemas.microsoft.com/office/drawing/2014/main" id="{6C66B21E-2E55-0E00-9796-F6A31911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210" y="8905796"/>
            <a:ext cx="13125493" cy="871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UWB for Precise Localization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Effective for small indoor environments but unreliable in large, obstructed areas like seaports and warehouses.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Challenges: Non-Line-of-Sight (</a:t>
            </a:r>
            <a:r>
              <a:rPr kumimoji="0" lang="en-US" altLang="en-US" sz="4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NLoS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) conditions, signal loss, and high calibration cost.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Limitations of Existing Methods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Most approaches rely on Line-of-Sight (</a:t>
            </a:r>
            <a:r>
              <a:rPr kumimoji="0" lang="en-US" altLang="en-US" sz="4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LoS</a:t>
            </a: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) and are confined to small areas.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GPS-based methods fail in obstructed environments.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Multi-robot and networked calibration are complex and hardware-dependent.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Existing UWB-IMU fusion methods suffer from drift and noise in large-scale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8E3D9E5A-6D8C-1DFA-8150-20B31513E9BE}"/>
              </a:ext>
            </a:extLst>
          </p:cNvPr>
          <p:cNvSpPr txBox="1"/>
          <p:nvPr/>
        </p:nvSpPr>
        <p:spPr>
          <a:xfrm>
            <a:off x="15976125" y="9066755"/>
            <a:ext cx="13125493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4000" b="1"/>
              <a:t>UWB-LiDAR Fusion with Gaussian Process (GP):</a:t>
            </a:r>
            <a:r>
              <a:rPr lang="en-SG" sz="4000"/>
              <a:t> Generate continuous trajectory using </a:t>
            </a:r>
            <a:r>
              <a:rPr lang="en-SG" sz="4000" b="1"/>
              <a:t>Continuous-Time LiDAR-Inertial Odometry (CT-LIO)</a:t>
            </a:r>
            <a:r>
              <a:rPr lang="en-SG" sz="4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4000"/>
              <a:t>Align UWB and LiDAR poses via B-spline interpolation: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SG" sz="4000"/>
          </a:p>
          <a:p>
            <a:endParaRPr lang="en-SG" sz="4000"/>
          </a:p>
          <a:p>
            <a:r>
              <a:rPr lang="en-GB" sz="4000" b="1"/>
              <a:t>Gaussian Process Regression:</a:t>
            </a:r>
            <a:r>
              <a:rPr lang="en-GB" sz="4000"/>
              <a:t> Estimate anchor positions with GP:</a:t>
            </a:r>
          </a:p>
          <a:p>
            <a:endParaRPr lang="en-GB" sz="4000" b="1"/>
          </a:p>
          <a:p>
            <a:r>
              <a:rPr lang="en-GB" sz="4000" b="1"/>
              <a:t>One-Shot Localization:</a:t>
            </a:r>
            <a:r>
              <a:rPr lang="en-GB" sz="4000"/>
              <a:t> Filter UWB-based search space to improve descriptor matching: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4000"/>
          </a:p>
          <a:p>
            <a:pPr>
              <a:buFont typeface="Arial" panose="020B0604020202020204" pitchFamily="34" charset="0"/>
              <a:buChar char="•"/>
            </a:pPr>
            <a:endParaRPr lang="en-SG" sz="4000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36933FCF-545A-0AE6-F649-D2E4F3876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1230" y="11524583"/>
            <a:ext cx="4315427" cy="1219370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6C4E60F-9F46-6F12-BB0B-55593CFAE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4964" y="13690333"/>
            <a:ext cx="3210373" cy="685896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12B2B7E2-F310-37BA-F364-F62DEE8C2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87182" y="13537912"/>
            <a:ext cx="6458851" cy="990738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37BA5A53-2D7A-C822-C932-D04E58FFC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152" y="16046547"/>
            <a:ext cx="4172532" cy="552527"/>
          </a:xfrm>
          <a:prstGeom prst="rect">
            <a:avLst/>
          </a:prstGeom>
        </p:spPr>
      </p:pic>
      <p:pic>
        <p:nvPicPr>
          <p:cNvPr id="2" name="Picture 8" descr="Nanyang Technological University - NTU Singapore">
            <a:extLst>
              <a:ext uri="{FF2B5EF4-FFF2-40B4-BE49-F238E27FC236}">
                <a16:creationId xmlns:a16="http://schemas.microsoft.com/office/drawing/2014/main" id="{C1D5FD32-2A96-457E-187E-1B54A8D69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0" t="24119" r="19550" b="24236"/>
          <a:stretch/>
        </p:blipFill>
        <p:spPr bwMode="auto">
          <a:xfrm>
            <a:off x="351151" y="40321144"/>
            <a:ext cx="5990481" cy="21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star and a swoosh&#10;&#10;Description automatically generated">
            <a:extLst>
              <a:ext uri="{FF2B5EF4-FFF2-40B4-BE49-F238E27FC236}">
                <a16:creationId xmlns:a16="http://schemas.microsoft.com/office/drawing/2014/main" id="{A5CF7A03-8D76-E974-D951-A52B1D4A55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4800" y1="44600" x2="56600" y2="45600"/>
                        <a14:foregroundMark x1="56600" y1="45600" x2="74200" y2="45200"/>
                        <a14:foregroundMark x1="74200" y1="45200" x2="63400" y2="38400"/>
                        <a14:foregroundMark x1="63400" y1="38400" x2="62000" y2="38400"/>
                        <a14:foregroundMark x1="65600" y1="61800" x2="66400" y2="62400"/>
                        <a14:foregroundMark x1="66600" y1="63600" x2="62400" y2="66000"/>
                        <a14:foregroundMark x1="62400" y1="66200" x2="59200" y2="66600"/>
                        <a14:foregroundMark x1="65400" y1="46400" x2="61400" y2="37000"/>
                        <a14:foregroundMark x1="61400" y1="37000" x2="49600" y2="44600"/>
                        <a14:foregroundMark x1="49600" y1="44600" x2="27000" y2="44000"/>
                        <a14:foregroundMark x1="27000" y1="44000" x2="25400" y2="54000"/>
                        <a14:foregroundMark x1="25400" y1="54000" x2="62600" y2="56800"/>
                        <a14:foregroundMark x1="62600" y1="56800" x2="73400" y2="55200"/>
                        <a14:foregroundMark x1="73400" y1="55200" x2="72400" y2="44000"/>
                        <a14:foregroundMark x1="72400" y1="44000" x2="34400" y2="43400"/>
                        <a14:foregroundMark x1="34400" y1="43400" x2="32000" y2="44000"/>
                        <a14:foregroundMark x1="65600" y1="40800" x2="68200" y2="36600"/>
                        <a14:foregroundMark x1="68800" y1="37800" x2="60800" y2="36000"/>
                        <a14:foregroundMark x1="62400" y1="36000" x2="61000" y2="35800"/>
                        <a14:foregroundMark x1="63400" y1="35800" x2="60200" y2="35800"/>
                        <a14:foregroundMark x1="62400" y1="35400" x2="60400" y2="35200"/>
                        <a14:foregroundMark x1="68200" y1="36600" x2="69600" y2="36800"/>
                        <a14:foregroundMark x1="68600" y1="38800" x2="80000" y2="37800"/>
                        <a14:foregroundMark x1="80000" y1="37800" x2="83200" y2="40200"/>
                        <a14:foregroundMark x1="82400" y1="39200" x2="83000" y2="50600"/>
                        <a14:foregroundMark x1="83000" y1="50600" x2="66000" y2="65400"/>
                        <a14:foregroundMark x1="66000" y1="65400" x2="60800" y2="53200"/>
                        <a14:foregroundMark x1="60800" y1="53200" x2="29000" y2="50600"/>
                        <a14:foregroundMark x1="29000" y1="50600" x2="33000" y2="48400"/>
                        <a14:foregroundMark x1="54600" y1="49400" x2="65800" y2="48800"/>
                        <a14:foregroundMark x1="51600" y1="48800" x2="62400" y2="49000"/>
                        <a14:foregroundMark x1="62400" y1="49000" x2="73600" y2="48400"/>
                        <a14:foregroundMark x1="73600" y1="48400" x2="77600" y2="46000"/>
                        <a14:foregroundMark x1="73600" y1="45600" x2="67800" y2="41600"/>
                        <a14:foregroundMark x1="70000" y1="41400" x2="77000" y2="42200"/>
                        <a14:foregroundMark x1="77800" y1="41200" x2="72000" y2="49400"/>
                        <a14:foregroundMark x1="78400" y1="43600" x2="72800" y2="51400"/>
                        <a14:foregroundMark x1="80200" y1="46000" x2="72800" y2="54400"/>
                        <a14:foregroundMark x1="78400" y1="49800" x2="71600" y2="54600"/>
                        <a14:foregroundMark x1="65800" y1="63400" x2="64800" y2="6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28" r="8319" b="33383"/>
          <a:stretch/>
        </p:blipFill>
        <p:spPr>
          <a:xfrm>
            <a:off x="5486609" y="40133176"/>
            <a:ext cx="6077983" cy="2253246"/>
          </a:xfrm>
          <a:prstGeom prst="rect">
            <a:avLst/>
          </a:prstGeom>
        </p:spPr>
      </p:pic>
      <p:pic>
        <p:nvPicPr>
          <p:cNvPr id="4" name="Picture 3" descr="A purple and yellow text on a black background&#10;&#10;AI-generated content may be incorrect.">
            <a:extLst>
              <a:ext uri="{FF2B5EF4-FFF2-40B4-BE49-F238E27FC236}">
                <a16:creationId xmlns:a16="http://schemas.microsoft.com/office/drawing/2014/main" id="{F788F7CA-F4DA-3051-52FF-915BAE6463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921" y="39843882"/>
            <a:ext cx="4813017" cy="3025727"/>
          </a:xfrm>
          <a:prstGeom prst="rect">
            <a:avLst/>
          </a:prstGeom>
        </p:spPr>
      </p:pic>
      <p:pic>
        <p:nvPicPr>
          <p:cNvPr id="5" name="Picture 18" descr="IEEE ICRA 2025(Atlanta GA) - International Conference on Robotics and  Automation (ICRA) -- showsbee.com">
            <a:extLst>
              <a:ext uri="{FF2B5EF4-FFF2-40B4-BE49-F238E27FC236}">
                <a16:creationId xmlns:a16="http://schemas.microsoft.com/office/drawing/2014/main" id="{AA8AF470-FFDE-0100-3B0B-C2FB50A1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336" y="39961869"/>
            <a:ext cx="3319212" cy="26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urple ribbon with red text&#10;&#10;AI-generated content may be incorrect.">
            <a:extLst>
              <a:ext uri="{FF2B5EF4-FFF2-40B4-BE49-F238E27FC236}">
                <a16:creationId xmlns:a16="http://schemas.microsoft.com/office/drawing/2014/main" id="{028323A5-1189-1AF6-952D-8E9802C07D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250" y="40571995"/>
            <a:ext cx="4356621" cy="1603811"/>
          </a:xfrm>
          <a:prstGeom prst="rect">
            <a:avLst/>
          </a:prstGeom>
        </p:spPr>
      </p:pic>
      <p:pic>
        <p:nvPicPr>
          <p:cNvPr id="7" name="Picture 14" descr="IEEE Logo [The Institute of Electrical and Electronics Engineers] Free  Vector Download">
            <a:extLst>
              <a:ext uri="{FF2B5EF4-FFF2-40B4-BE49-F238E27FC236}">
                <a16:creationId xmlns:a16="http://schemas.microsoft.com/office/drawing/2014/main" id="{B805D57A-137C-BAD7-3216-39884EDC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125" y="40573217"/>
            <a:ext cx="5494059" cy="16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87065-B65F-FCFF-14DF-462C1F4F79B8}"/>
              </a:ext>
            </a:extLst>
          </p:cNvPr>
          <p:cNvSpPr txBox="1"/>
          <p:nvPr/>
        </p:nvSpPr>
        <p:spPr>
          <a:xfrm>
            <a:off x="-3" y="6759776"/>
            <a:ext cx="3643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931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0009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97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38EE-F3A1-E732-448F-DBB1801A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AC7554-E4FD-D884-2A26-64349471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19" y="-5898396"/>
            <a:ext cx="31210240" cy="207971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3677D4F-80C6-0986-A2A0-E02D1789F7B8}"/>
              </a:ext>
            </a:extLst>
          </p:cNvPr>
          <p:cNvSpPr/>
          <p:nvPr/>
        </p:nvSpPr>
        <p:spPr>
          <a:xfrm>
            <a:off x="-44019" y="-35274"/>
            <a:ext cx="30363247" cy="7229166"/>
          </a:xfrm>
          <a:prstGeom prst="rect">
            <a:avLst/>
          </a:prstGeom>
          <a:gradFill>
            <a:gsLst>
              <a:gs pos="57796">
                <a:srgbClr val="000931">
                  <a:alpha val="61000"/>
                </a:srgbClr>
              </a:gs>
              <a:gs pos="16000">
                <a:srgbClr val="000931">
                  <a:alpha val="43000"/>
                </a:srgbClr>
              </a:gs>
              <a:gs pos="100000">
                <a:srgbClr val="000931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" name="Picture 8" descr="Nanyang Technological University - NTU Singapore">
            <a:extLst>
              <a:ext uri="{FF2B5EF4-FFF2-40B4-BE49-F238E27FC236}">
                <a16:creationId xmlns:a16="http://schemas.microsoft.com/office/drawing/2014/main" id="{227CEBB8-594D-F8AD-7373-23D13433F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0" t="24119" r="19550" b="24236"/>
          <a:stretch/>
        </p:blipFill>
        <p:spPr bwMode="auto">
          <a:xfrm>
            <a:off x="1022714" y="40283630"/>
            <a:ext cx="5990481" cy="21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with a star and a swoosh&#10;&#10;Description automatically generated">
            <a:extLst>
              <a:ext uri="{FF2B5EF4-FFF2-40B4-BE49-F238E27FC236}">
                <a16:creationId xmlns:a16="http://schemas.microsoft.com/office/drawing/2014/main" id="{4B8982A6-EB37-4D87-0A22-664AC7E47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800" y1="44600" x2="56600" y2="45600"/>
                        <a14:foregroundMark x1="56600" y1="45600" x2="74200" y2="45200"/>
                        <a14:foregroundMark x1="74200" y1="45200" x2="63400" y2="38400"/>
                        <a14:foregroundMark x1="63400" y1="38400" x2="62000" y2="38400"/>
                        <a14:foregroundMark x1="65600" y1="61800" x2="66400" y2="62400"/>
                        <a14:foregroundMark x1="66600" y1="63600" x2="62400" y2="66000"/>
                        <a14:foregroundMark x1="62400" y1="66200" x2="59200" y2="66600"/>
                        <a14:foregroundMark x1="65400" y1="46400" x2="61400" y2="37000"/>
                        <a14:foregroundMark x1="61400" y1="37000" x2="49600" y2="44600"/>
                        <a14:foregroundMark x1="49600" y1="44600" x2="27000" y2="44000"/>
                        <a14:foregroundMark x1="27000" y1="44000" x2="25400" y2="54000"/>
                        <a14:foregroundMark x1="25400" y1="54000" x2="62600" y2="56800"/>
                        <a14:foregroundMark x1="62600" y1="56800" x2="73400" y2="55200"/>
                        <a14:foregroundMark x1="73400" y1="55200" x2="72400" y2="44000"/>
                        <a14:foregroundMark x1="72400" y1="44000" x2="34400" y2="43400"/>
                        <a14:foregroundMark x1="34400" y1="43400" x2="32000" y2="44000"/>
                        <a14:foregroundMark x1="65600" y1="40800" x2="68200" y2="36600"/>
                        <a14:foregroundMark x1="68800" y1="37800" x2="60800" y2="36000"/>
                        <a14:foregroundMark x1="62400" y1="36000" x2="61000" y2="35800"/>
                        <a14:foregroundMark x1="63400" y1="35800" x2="60200" y2="35800"/>
                        <a14:foregroundMark x1="62400" y1="35400" x2="60400" y2="35200"/>
                        <a14:foregroundMark x1="68200" y1="36600" x2="69600" y2="36800"/>
                        <a14:foregroundMark x1="68600" y1="38800" x2="80000" y2="37800"/>
                        <a14:foregroundMark x1="80000" y1="37800" x2="83200" y2="40200"/>
                        <a14:foregroundMark x1="82400" y1="39200" x2="83000" y2="50600"/>
                        <a14:foregroundMark x1="83000" y1="50600" x2="66000" y2="65400"/>
                        <a14:foregroundMark x1="66000" y1="65400" x2="60800" y2="53200"/>
                        <a14:foregroundMark x1="60800" y1="53200" x2="29000" y2="50600"/>
                        <a14:foregroundMark x1="29000" y1="50600" x2="33000" y2="48400"/>
                        <a14:foregroundMark x1="54600" y1="49400" x2="65800" y2="48800"/>
                        <a14:foregroundMark x1="51600" y1="48800" x2="62400" y2="49000"/>
                        <a14:foregroundMark x1="62400" y1="49000" x2="73600" y2="48400"/>
                        <a14:foregroundMark x1="73600" y1="48400" x2="77600" y2="46000"/>
                        <a14:foregroundMark x1="73600" y1="45600" x2="67800" y2="41600"/>
                        <a14:foregroundMark x1="70000" y1="41400" x2="77000" y2="42200"/>
                        <a14:foregroundMark x1="77800" y1="41200" x2="72000" y2="49400"/>
                        <a14:foregroundMark x1="78400" y1="43600" x2="72800" y2="51400"/>
                        <a14:foregroundMark x1="80200" y1="46000" x2="72800" y2="54400"/>
                        <a14:foregroundMark x1="78400" y1="49800" x2="71600" y2="54600"/>
                        <a14:foregroundMark x1="65800" y1="63400" x2="64800" y2="6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28" r="8319" b="33383"/>
          <a:stretch/>
        </p:blipFill>
        <p:spPr>
          <a:xfrm>
            <a:off x="7013195" y="40153345"/>
            <a:ext cx="6077983" cy="22532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40018-2AC3-A745-A7C9-D558EFDD4F36}"/>
              </a:ext>
            </a:extLst>
          </p:cNvPr>
          <p:cNvSpPr/>
          <p:nvPr/>
        </p:nvSpPr>
        <p:spPr>
          <a:xfrm>
            <a:off x="-1" y="7213601"/>
            <a:ext cx="30275213" cy="32564435"/>
          </a:xfrm>
          <a:prstGeom prst="rect">
            <a:avLst/>
          </a:prstGeom>
          <a:gradFill flip="none" rotWithShape="1">
            <a:gsLst>
              <a:gs pos="100000">
                <a:srgbClr val="7A658B"/>
              </a:gs>
              <a:gs pos="0">
                <a:srgbClr val="5678BE"/>
              </a:gs>
            </a:gsLst>
            <a:lin ang="126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62AA52-06AF-A809-1806-194C836A2DEA}"/>
              </a:ext>
            </a:extLst>
          </p:cNvPr>
          <p:cNvSpPr/>
          <p:nvPr/>
        </p:nvSpPr>
        <p:spPr>
          <a:xfrm>
            <a:off x="1036320" y="8106483"/>
            <a:ext cx="28418132" cy="8896862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7AA44A-81D0-4420-2537-8D67981370D8}"/>
              </a:ext>
            </a:extLst>
          </p:cNvPr>
          <p:cNvSpPr/>
          <p:nvPr/>
        </p:nvSpPr>
        <p:spPr>
          <a:xfrm>
            <a:off x="1036318" y="27878045"/>
            <a:ext cx="28354972" cy="11432749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2E416-7024-1824-BC26-5814A21E77C5}"/>
              </a:ext>
            </a:extLst>
          </p:cNvPr>
          <p:cNvSpPr txBox="1"/>
          <p:nvPr/>
        </p:nvSpPr>
        <p:spPr>
          <a:xfrm>
            <a:off x="1562667" y="1325459"/>
            <a:ext cx="27891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MNE-SLAM: Multi-Agent Neural SLAM for Mobile Robots</a:t>
            </a:r>
            <a:endParaRPr lang="en-SG" sz="13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0B471-445F-4DD1-A265-ED8FA4CAFDF8}"/>
              </a:ext>
            </a:extLst>
          </p:cNvPr>
          <p:cNvSpPr txBox="1"/>
          <p:nvPr/>
        </p:nvSpPr>
        <p:spPr>
          <a:xfrm>
            <a:off x="2244339" y="3085302"/>
            <a:ext cx="2575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Tianchen Deng</a:t>
            </a:r>
            <a:r>
              <a:rPr lang="en-SG" sz="48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Guole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Shen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Chen Xun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Shenghai Yuan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Tongxin Jin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Hongming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Shen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,Yanbo Wang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Jingchuan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Wang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Hesheng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Wang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Danwei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Wang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Weidong Chen</a:t>
            </a:r>
            <a:r>
              <a:rPr lang="en-SG" sz="48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2EC8F-EFDE-C13C-3D29-1DB8E8CB62E1}"/>
              </a:ext>
            </a:extLst>
          </p:cNvPr>
          <p:cNvSpPr txBox="1"/>
          <p:nvPr/>
        </p:nvSpPr>
        <p:spPr>
          <a:xfrm>
            <a:off x="6812822" y="4987922"/>
            <a:ext cx="1697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</a:rPr>
              <a:t>Shanghai Jiao Tong University</a:t>
            </a:r>
            <a:r>
              <a:rPr lang="en-SG" altLang="zh-CN" sz="6000" b="1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</a:rPr>
              <a:t>China</a:t>
            </a:r>
            <a:endParaRPr lang="en-SG" sz="6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SG" sz="6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Nanyang Technological University, Singapore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9413A6-756B-1B9A-F0C0-334820E15FC3}"/>
              </a:ext>
            </a:extLst>
          </p:cNvPr>
          <p:cNvSpPr/>
          <p:nvPr/>
        </p:nvSpPr>
        <p:spPr>
          <a:xfrm>
            <a:off x="1036319" y="761999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/>
              <a:t>Motivations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1388E5-CB95-F7DD-E259-DB176EA8724A}"/>
              </a:ext>
            </a:extLst>
          </p:cNvPr>
          <p:cNvCxnSpPr>
            <a:cxnSpLocks/>
          </p:cNvCxnSpPr>
          <p:nvPr/>
        </p:nvCxnSpPr>
        <p:spPr>
          <a:xfrm>
            <a:off x="-88035" y="7208070"/>
            <a:ext cx="304512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E51A7-8B39-2775-6482-8E3AA033B404}"/>
              </a:ext>
            </a:extLst>
          </p:cNvPr>
          <p:cNvSpPr/>
          <p:nvPr/>
        </p:nvSpPr>
        <p:spPr>
          <a:xfrm>
            <a:off x="1022714" y="18158421"/>
            <a:ext cx="28431738" cy="8564548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96513-BD8E-F9DB-0AA1-EF0E78A6F19E}"/>
              </a:ext>
            </a:extLst>
          </p:cNvPr>
          <p:cNvSpPr txBox="1"/>
          <p:nvPr/>
        </p:nvSpPr>
        <p:spPr>
          <a:xfrm>
            <a:off x="-88035" y="6786116"/>
            <a:ext cx="374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931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00093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1F7E7D-6A7B-A449-91EC-4D86FA327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178" y="8272899"/>
            <a:ext cx="15165322" cy="82556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3327BC-0D8C-169C-2D7E-8F87868B7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667" y="27877520"/>
            <a:ext cx="27318655" cy="11301104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788A404-F7A6-4DFB-E448-069DA65F28D6}"/>
              </a:ext>
            </a:extLst>
          </p:cNvPr>
          <p:cNvSpPr/>
          <p:nvPr/>
        </p:nvSpPr>
        <p:spPr>
          <a:xfrm>
            <a:off x="1022714" y="27133351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/>
              <a:t>Experiment Result</a:t>
            </a:r>
            <a:endParaRPr lang="en-SG" sz="6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4072E9-11D8-535A-D1CE-226B0ED0C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4339" y="18841878"/>
            <a:ext cx="25603862" cy="7890012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E9F3931-DA86-9F36-8B7A-B914F77C508B}"/>
              </a:ext>
            </a:extLst>
          </p:cNvPr>
          <p:cNvSpPr/>
          <p:nvPr/>
        </p:nvSpPr>
        <p:spPr>
          <a:xfrm>
            <a:off x="1202514" y="17725529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Methodology</a:t>
            </a:r>
            <a:endParaRPr lang="en-SG" sz="6600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CC2B8C88-C410-0C07-55BA-35A1812F2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958" y="9028740"/>
            <a:ext cx="11691185" cy="737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neural SLAM methods are limited to single-agent settings.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Multi-agent SLAM suffers from high bandwidth and poor scalability.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prior fully distributed neural SLAM exists for real-world deployment.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proposes a peer-to-peer multi-agent SLAM with efficient communication.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joint mapping, tracking, and global consistency across agents.</a:t>
            </a:r>
          </a:p>
        </p:txBody>
      </p:sp>
      <p:pic>
        <p:nvPicPr>
          <p:cNvPr id="35" name="图片 101">
            <a:extLst>
              <a:ext uri="{FF2B5EF4-FFF2-40B4-BE49-F238E27FC236}">
                <a16:creationId xmlns:a16="http://schemas.microsoft.com/office/drawing/2014/main" id="{B8A8274D-76B9-2DD7-B718-73BE5FF0724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4616936" y="40030915"/>
            <a:ext cx="6720822" cy="25709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图片 35" descr="cvpr2025_nashville_tn_美图抠图05_23_2025">
            <a:extLst>
              <a:ext uri="{FF2B5EF4-FFF2-40B4-BE49-F238E27FC236}">
                <a16:creationId xmlns:a16="http://schemas.microsoft.com/office/drawing/2014/main" id="{B802C5F9-903A-8CB5-4C01-3680CB086BD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4041" t="6470" r="28822" b="73122"/>
          <a:stretch>
            <a:fillRect/>
          </a:stretch>
        </p:blipFill>
        <p:spPr>
          <a:xfrm>
            <a:off x="22863517" y="39998459"/>
            <a:ext cx="7195185" cy="26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9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869F-FBB9-27F7-D4E8-A9CEFEF6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E52E913C-6CCC-FF0D-6937-965CF582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4557"/>
            <a:ext cx="30407263" cy="101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CB01ED7-F026-CC31-7C10-C2A02E36CF4E}"/>
              </a:ext>
            </a:extLst>
          </p:cNvPr>
          <p:cNvSpPr/>
          <p:nvPr/>
        </p:nvSpPr>
        <p:spPr>
          <a:xfrm>
            <a:off x="-1219200" y="-35274"/>
            <a:ext cx="33040320" cy="7229166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" name="Picture 8" descr="Nanyang Technological University - NTU Singapore">
            <a:extLst>
              <a:ext uri="{FF2B5EF4-FFF2-40B4-BE49-F238E27FC236}">
                <a16:creationId xmlns:a16="http://schemas.microsoft.com/office/drawing/2014/main" id="{E0C76D32-D5CF-F632-2C3C-FD93B67EC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0" t="24119" r="19550" b="24236"/>
          <a:stretch/>
        </p:blipFill>
        <p:spPr bwMode="auto">
          <a:xfrm>
            <a:off x="346645" y="39944452"/>
            <a:ext cx="7286921" cy="258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282AD7-D393-2857-0818-286A90CA6FE8}"/>
              </a:ext>
            </a:extLst>
          </p:cNvPr>
          <p:cNvSpPr/>
          <p:nvPr/>
        </p:nvSpPr>
        <p:spPr>
          <a:xfrm>
            <a:off x="-1" y="7213601"/>
            <a:ext cx="30275213" cy="32564435"/>
          </a:xfrm>
          <a:prstGeom prst="rect">
            <a:avLst/>
          </a:prstGeom>
          <a:gradFill flip="none" rotWithShape="1">
            <a:gsLst>
              <a:gs pos="100000">
                <a:srgbClr val="047AC7"/>
              </a:gs>
              <a:gs pos="1000">
                <a:srgbClr val="F0582C"/>
              </a:gs>
              <a:gs pos="22000">
                <a:srgbClr val="65AB1A"/>
              </a:gs>
            </a:gsLst>
            <a:lin ang="126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AF579-44FC-D2D5-F2B7-B9455A7015DD}"/>
              </a:ext>
            </a:extLst>
          </p:cNvPr>
          <p:cNvSpPr/>
          <p:nvPr/>
        </p:nvSpPr>
        <p:spPr>
          <a:xfrm>
            <a:off x="899960" y="7959309"/>
            <a:ext cx="28418132" cy="18556591"/>
          </a:xfrm>
          <a:prstGeom prst="roundRect">
            <a:avLst>
              <a:gd name="adj" fmla="val 336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6AAEBB-84D1-8442-7244-72715F0D8D07}"/>
              </a:ext>
            </a:extLst>
          </p:cNvPr>
          <p:cNvSpPr/>
          <p:nvPr/>
        </p:nvSpPr>
        <p:spPr>
          <a:xfrm>
            <a:off x="923464" y="27016060"/>
            <a:ext cx="28467826" cy="12150740"/>
          </a:xfrm>
          <a:prstGeom prst="roundRect">
            <a:avLst>
              <a:gd name="adj" fmla="val 5505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0DA3E-27DC-7573-E7AA-1D7C1D43D501}"/>
              </a:ext>
            </a:extLst>
          </p:cNvPr>
          <p:cNvSpPr txBox="1"/>
          <p:nvPr/>
        </p:nvSpPr>
        <p:spPr>
          <a:xfrm>
            <a:off x="1499505" y="902452"/>
            <a:ext cx="27891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UAVScenes: A Multi-Modal Dataset for UAVs</a:t>
            </a:r>
            <a:endParaRPr lang="en-SG" sz="13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7CA5C-19BD-9585-58E3-2FA5F4702F42}"/>
              </a:ext>
            </a:extLst>
          </p:cNvPr>
          <p:cNvSpPr txBox="1"/>
          <p:nvPr/>
        </p:nvSpPr>
        <p:spPr>
          <a:xfrm>
            <a:off x="923464" y="2393865"/>
            <a:ext cx="281192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Sijie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Wang, Siqi Li, Yawei Zhang, Shangshu Yu, Shenghai Yuan, </a:t>
            </a:r>
            <a:r>
              <a:rPr lang="en-SG" sz="4800" i="1" dirty="0">
                <a:solidFill>
                  <a:schemeClr val="bg1"/>
                </a:solidFill>
                <a:latin typeface="Arial" panose="020B0604020202020204" pitchFamily="34" charset="0"/>
              </a:rPr>
              <a:t>Member</a:t>
            </a:r>
            <a:r>
              <a:rPr lang="en-SG" sz="4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IEEE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Rui She,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Quanjiang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Guo, JinXuan Zheng, Ong Kang Howe,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Leonrich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Chandra,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Shrivarshann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Srijeyan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Aditya Sivadas, Toshan Aggarwal,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Heyuan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Liu,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Hongming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Zhang,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Chujie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Junyu Jiang, </a:t>
            </a:r>
          </a:p>
          <a:p>
            <a:pPr algn="ctr"/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Lihua Xie</a:t>
            </a:r>
            <a:r>
              <a:rPr lang="en-SG" sz="4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Fellow, IEEE 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Wee Peng Tay</a:t>
            </a:r>
            <a:endParaRPr lang="en-SG" sz="4800" baseline="30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6059F-BBDC-D47D-56D3-87710C085B0C}"/>
              </a:ext>
            </a:extLst>
          </p:cNvPr>
          <p:cNvSpPr txBox="1"/>
          <p:nvPr/>
        </p:nvSpPr>
        <p:spPr>
          <a:xfrm>
            <a:off x="6950033" y="5602459"/>
            <a:ext cx="16973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6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Nanyang Technological University, Singapore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BB5594-25CF-8239-1406-5CD1FFE5417C}"/>
              </a:ext>
            </a:extLst>
          </p:cNvPr>
          <p:cNvSpPr/>
          <p:nvPr/>
        </p:nvSpPr>
        <p:spPr>
          <a:xfrm>
            <a:off x="959741" y="7625565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 dirty="0"/>
              <a:t>Motivations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CB113D-F265-3DDE-A8F4-741ADA6A3679}"/>
              </a:ext>
            </a:extLst>
          </p:cNvPr>
          <p:cNvCxnSpPr>
            <a:cxnSpLocks/>
          </p:cNvCxnSpPr>
          <p:nvPr/>
        </p:nvCxnSpPr>
        <p:spPr>
          <a:xfrm>
            <a:off x="-88035" y="7208070"/>
            <a:ext cx="304512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332DDB-930A-39A1-6139-779AB3C20DA5}"/>
              </a:ext>
            </a:extLst>
          </p:cNvPr>
          <p:cNvSpPr txBox="1"/>
          <p:nvPr/>
        </p:nvSpPr>
        <p:spPr>
          <a:xfrm>
            <a:off x="-88035" y="6786116"/>
            <a:ext cx="374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931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00093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AA5F793-73CD-EDAF-D50C-F31BAF314FCD}"/>
              </a:ext>
            </a:extLst>
          </p:cNvPr>
          <p:cNvSpPr/>
          <p:nvPr/>
        </p:nvSpPr>
        <p:spPr>
          <a:xfrm>
            <a:off x="923464" y="26849644"/>
            <a:ext cx="13028510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 dirty="0"/>
              <a:t>Benchmark Tasks &amp; Experiments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686F5BD8-9FDE-90CA-C6B2-DF4975529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45" y="8716779"/>
            <a:ext cx="13395569" cy="644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UAVs are increasingly applied in aerial taxis, logistics, agriculture, inspection, and emergency response.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Existing UAV datasets lack </a:t>
            </a:r>
            <a:r>
              <a:rPr lang="en-GB" sz="4400" i="1" dirty="0"/>
              <a:t>frame-wise multi-modal annotations</a:t>
            </a:r>
            <a:r>
              <a:rPr lang="en-GB" sz="4400" dirty="0"/>
              <a:t> (image + LiDAR), hindering higher-level perception tasks.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UAVScenes fills this gap by enabling semantic segmentation, depth estimation, localization, place recognition, and novel view synthesis.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 descr="2025 ICCV Exhibitor Prospectus">
            <a:extLst>
              <a:ext uri="{FF2B5EF4-FFF2-40B4-BE49-F238E27FC236}">
                <a16:creationId xmlns:a16="http://schemas.microsoft.com/office/drawing/2014/main" id="{A26E222B-4975-3103-E782-59EDA2A2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880" y="39944452"/>
            <a:ext cx="10248388" cy="28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F0829C-2D0B-741E-F633-C265625B0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6748" y="8119527"/>
            <a:ext cx="14196004" cy="18276439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46635ED0-A7E0-CAF5-FBF5-6A08F07B0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45" y="15053294"/>
            <a:ext cx="13395569" cy="657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SG" sz="4400" b="1" dirty="0"/>
              <a:t>Dataset Overview</a:t>
            </a:r>
            <a:endParaRPr lang="en-GB" sz="4400" b="1" dirty="0"/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Built on MARS-LVIG with added </a:t>
            </a:r>
            <a:r>
              <a:rPr lang="en-GB" sz="4400" b="1" dirty="0"/>
              <a:t>semantic masks</a:t>
            </a:r>
            <a:r>
              <a:rPr lang="en-GB" sz="4400" dirty="0"/>
              <a:t>, </a:t>
            </a:r>
            <a:r>
              <a:rPr lang="en-GB" sz="4400" b="1" dirty="0"/>
              <a:t>instance-level annotations</a:t>
            </a:r>
            <a:r>
              <a:rPr lang="en-GB" sz="4400" dirty="0"/>
              <a:t>, and </a:t>
            </a:r>
            <a:r>
              <a:rPr lang="en-GB" sz="4400" b="1" dirty="0"/>
              <a:t>6-DoF camera poses</a:t>
            </a:r>
            <a:r>
              <a:rPr lang="en-GB" sz="4400" dirty="0"/>
              <a:t>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120k+ image-LiDAR frames with aligned annotations across </a:t>
            </a:r>
            <a:r>
              <a:rPr lang="en-GB" sz="4400" b="1" dirty="0"/>
              <a:t>19 classes</a:t>
            </a:r>
            <a:r>
              <a:rPr lang="en-GB" sz="4400" dirty="0"/>
              <a:t> (16 static + 2 dynamic + background).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Captures towns, valleys, islands, and airports with multiple traversals.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040675EE-3E76-FC4C-E8A0-9C841CA1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45" y="21784542"/>
            <a:ext cx="13395569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SG" sz="4400" b="1" dirty="0"/>
              <a:t>Annotation Pipeline</a:t>
            </a:r>
            <a:endParaRPr lang="en-GB" sz="4400" b="1" dirty="0"/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 err="1"/>
              <a:t>SfM</a:t>
            </a:r>
            <a:r>
              <a:rPr lang="en-GB" sz="4400" dirty="0"/>
              <a:t> + DJI Terra used to reconstruct 6-DoF poses.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Semantic masks rendered from 3D maps; dynamic objects manually </a:t>
            </a:r>
            <a:r>
              <a:rPr lang="en-GB" sz="4400" dirty="0" err="1"/>
              <a:t>labeled</a:t>
            </a:r>
            <a:r>
              <a:rPr lang="en-GB" sz="4400" dirty="0"/>
              <a:t> (280k+ instances).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4400" dirty="0"/>
              <a:t>LiDAR annotations projected from images and manually verified.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2B3288-5327-C357-47D0-B73791E46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6977" y="27261608"/>
            <a:ext cx="10012994" cy="58091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AC2F86-84E5-155F-E7C6-3F1C51887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5640" y="33316348"/>
            <a:ext cx="10027112" cy="54313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FAF9A09-81B2-B6A6-C19D-05829ED30E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079" y="31505651"/>
            <a:ext cx="7909138" cy="73450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0A29F2-90FF-2F0C-3563-6B99A18AB0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0199" y="31505651"/>
            <a:ext cx="8805459" cy="68022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AC689FC-7EE9-24AF-8526-88E9680DB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4059" y="28175787"/>
            <a:ext cx="17007506" cy="30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0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07CD-AB96-889B-E007-85AB0932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绝美西湖风光3840x1080 超高清双屏壁纸下载- 墨鱼部落格">
            <a:extLst>
              <a:ext uri="{FF2B5EF4-FFF2-40B4-BE49-F238E27FC236}">
                <a16:creationId xmlns:a16="http://schemas.microsoft.com/office/drawing/2014/main" id="{49BCE0E7-B30E-282E-A773-BA466E43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35" y="-23862"/>
            <a:ext cx="30451281" cy="85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7225AE-109A-6C98-38BF-407EE1D733CE}"/>
              </a:ext>
            </a:extLst>
          </p:cNvPr>
          <p:cNvSpPr/>
          <p:nvPr/>
        </p:nvSpPr>
        <p:spPr>
          <a:xfrm>
            <a:off x="-88035" y="-23861"/>
            <a:ext cx="30363247" cy="72291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0851B-13A9-6DF2-C48D-98DF9AB1B669}"/>
              </a:ext>
            </a:extLst>
          </p:cNvPr>
          <p:cNvSpPr/>
          <p:nvPr/>
        </p:nvSpPr>
        <p:spPr>
          <a:xfrm>
            <a:off x="-1" y="7213601"/>
            <a:ext cx="30275213" cy="32564435"/>
          </a:xfrm>
          <a:prstGeom prst="rect">
            <a:avLst/>
          </a:prstGeom>
          <a:gradFill flip="none" rotWithShape="1">
            <a:gsLst>
              <a:gs pos="0">
                <a:srgbClr val="194252"/>
              </a:gs>
              <a:gs pos="100000">
                <a:srgbClr val="A3C8DB"/>
              </a:gs>
            </a:gsLst>
            <a:lin ang="13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0802B2-ADBC-FD4A-3CF7-9209A01E7D31}"/>
              </a:ext>
            </a:extLst>
          </p:cNvPr>
          <p:cNvSpPr/>
          <p:nvPr/>
        </p:nvSpPr>
        <p:spPr>
          <a:xfrm>
            <a:off x="727234" y="8020239"/>
            <a:ext cx="28418132" cy="8896862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772DA-F6AD-3D65-9D6A-81E42813483E}"/>
              </a:ext>
            </a:extLst>
          </p:cNvPr>
          <p:cNvSpPr txBox="1"/>
          <p:nvPr/>
        </p:nvSpPr>
        <p:spPr>
          <a:xfrm>
            <a:off x="1550465" y="945480"/>
            <a:ext cx="27891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BEV-LIO(LC): BEV Image Assisted LiDAR-Inertial Odometry with Loop Closure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2B465-CE05-B98C-2B3B-690E9086B3C8}"/>
              </a:ext>
            </a:extLst>
          </p:cNvPr>
          <p:cNvSpPr txBox="1"/>
          <p:nvPr/>
        </p:nvSpPr>
        <p:spPr>
          <a:xfrm>
            <a:off x="5166003" y="3828475"/>
            <a:ext cx="20335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Haoxin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Cai, Shenghai Yuan, Xinyi Li,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Junfeng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Guo, and </a:t>
            </a:r>
            <a:r>
              <a:rPr lang="en-SG" sz="4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Jianqi</a:t>
            </a:r>
            <a:r>
              <a:rPr lang="en-SG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57E68-1B8F-6131-4A7B-1DC27F987316}"/>
              </a:ext>
            </a:extLst>
          </p:cNvPr>
          <p:cNvSpPr txBox="1"/>
          <p:nvPr/>
        </p:nvSpPr>
        <p:spPr>
          <a:xfrm>
            <a:off x="6812822" y="4987922"/>
            <a:ext cx="1697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Guangdong University of Technology, China</a:t>
            </a:r>
          </a:p>
          <a:p>
            <a:pPr algn="ctr"/>
            <a:r>
              <a:rPr lang="en-GB" sz="6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Nanyang Technological University, Singapore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867467-8083-D55B-B416-0A8828CBF909}"/>
              </a:ext>
            </a:extLst>
          </p:cNvPr>
          <p:cNvSpPr/>
          <p:nvPr/>
        </p:nvSpPr>
        <p:spPr>
          <a:xfrm>
            <a:off x="727233" y="7533755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/>
              <a:t>Motivations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982C87-0AB6-36E8-E8EC-2D2851F310C9}"/>
              </a:ext>
            </a:extLst>
          </p:cNvPr>
          <p:cNvCxnSpPr>
            <a:cxnSpLocks/>
          </p:cNvCxnSpPr>
          <p:nvPr/>
        </p:nvCxnSpPr>
        <p:spPr>
          <a:xfrm>
            <a:off x="-88035" y="7208070"/>
            <a:ext cx="3045128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D3CD6B-1D85-11B5-C340-1BEB9D4F83D5}"/>
              </a:ext>
            </a:extLst>
          </p:cNvPr>
          <p:cNvSpPr txBox="1"/>
          <p:nvPr/>
        </p:nvSpPr>
        <p:spPr>
          <a:xfrm>
            <a:off x="-88035" y="6786116"/>
            <a:ext cx="374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931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000931"/>
              </a:solidFill>
            </a:endParaRPr>
          </a:p>
        </p:txBody>
      </p:sp>
      <p:pic>
        <p:nvPicPr>
          <p:cNvPr id="13" name="Picture 5" descr="Logos Download | Nanyang Technological University">
            <a:extLst>
              <a:ext uri="{FF2B5EF4-FFF2-40B4-BE49-F238E27FC236}">
                <a16:creationId xmlns:a16="http://schemas.microsoft.com/office/drawing/2014/main" id="{DD97D095-C9CB-C376-D5C4-53009366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412" y="40106486"/>
            <a:ext cx="5885617" cy="211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Guangdong University of Technology - China University Jobs">
            <a:extLst>
              <a:ext uri="{FF2B5EF4-FFF2-40B4-BE49-F238E27FC236}">
                <a16:creationId xmlns:a16="http://schemas.microsoft.com/office/drawing/2014/main" id="{93898A8C-8EE1-79E7-D625-56DE0730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94" y="40106486"/>
            <a:ext cx="9183641" cy="19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IROS 2025 (Hangzhou) - IEEE/RSJ International Conference on Intelligent  Robots and Systems -- showsbee.com">
            <a:extLst>
              <a:ext uri="{FF2B5EF4-FFF2-40B4-BE49-F238E27FC236}">
                <a16:creationId xmlns:a16="http://schemas.microsoft.com/office/drawing/2014/main" id="{76F8CCD3-46D5-3AF2-A424-A05676D5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152" y="40187739"/>
            <a:ext cx="5375252" cy="22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IEEE Robotics and Automation Society (RAS) - IEEE Yarmouk University  Student Branch">
            <a:extLst>
              <a:ext uri="{FF2B5EF4-FFF2-40B4-BE49-F238E27FC236}">
                <a16:creationId xmlns:a16="http://schemas.microsoft.com/office/drawing/2014/main" id="{6CA3AF1D-67D6-D562-48C0-ED9C167E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74" y="40106486"/>
            <a:ext cx="5124171" cy="18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13">
            <a:extLst>
              <a:ext uri="{FF2B5EF4-FFF2-40B4-BE49-F238E27FC236}">
                <a16:creationId xmlns:a16="http://schemas.microsoft.com/office/drawing/2014/main" id="{13C13CF4-808D-FE86-548A-3E2CF0F88474}"/>
              </a:ext>
            </a:extLst>
          </p:cNvPr>
          <p:cNvSpPr txBox="1"/>
          <p:nvPr/>
        </p:nvSpPr>
        <p:spPr>
          <a:xfrm>
            <a:off x="1024117" y="8762383"/>
            <a:ext cx="167945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altLang="zh-CN" b="0" dirty="0"/>
              <a:t>LiDAR-based SLAM struggles with sparse, irregular point clouds and loop closure.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SG" altLang="zh-CN" b="0" dirty="0"/>
              <a:t>BEV (Bird’s Eye View) image representations provide robust, scale-consistent 2D structure for LiDAR data.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altLang="zh-CN" b="0" dirty="0"/>
              <a:t>This work bridges BEV feature-based perception with real-time LiDAR-Inertial Odometry and loop closure.</a:t>
            </a:r>
            <a:endParaRPr lang="zh-CN" altLang="en-US" b="0" dirty="0"/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DCE957FD-B1FE-00DC-18B0-0006E03F2646}"/>
              </a:ext>
            </a:extLst>
          </p:cNvPr>
          <p:cNvSpPr txBox="1"/>
          <p:nvPr/>
        </p:nvSpPr>
        <p:spPr>
          <a:xfrm>
            <a:off x="969485" y="13197845"/>
            <a:ext cx="1706901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GB" b="0" dirty="0"/>
              <a:t>🧠 </a:t>
            </a:r>
            <a:r>
              <a:rPr lang="en-GB" altLang="zh-CN" b="0" dirty="0"/>
              <a:t>Tightly-Coupled </a:t>
            </a:r>
            <a:r>
              <a:rPr lang="en-GB" altLang="zh-CN" b="0" dirty="0" err="1"/>
              <a:t>iEKF</a:t>
            </a:r>
            <a:r>
              <a:rPr lang="en-GB" altLang="zh-CN" b="0" dirty="0"/>
              <a:t> with BEV Reprojection Error: Combines geometric and BEV-based reprojection residuals via analytic Jacobians.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US" b="0" dirty="0"/>
              <a:t>🔁 </a:t>
            </a:r>
            <a:r>
              <a:rPr lang="en-SG" altLang="zh-CN" b="0" dirty="0"/>
              <a:t>Robust Loop Closure: Uses global BEV descriptors and KD-tree for fast candidate retrieval, RANSAC + ICP refinement, and factor graph integration.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dirty="0"/>
              <a:t>🧪 </a:t>
            </a:r>
            <a:r>
              <a:rPr lang="en-GB" b="0" dirty="0"/>
              <a:t>Superior Performance: Outperforms state-of-the-art LIO and LC methods across 3 public datasets.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zh-CN" altLang="en-US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2C076A-8996-0654-0555-C83CCFBAC59E}"/>
              </a:ext>
            </a:extLst>
          </p:cNvPr>
          <p:cNvSpPr txBox="1"/>
          <p:nvPr/>
        </p:nvSpPr>
        <p:spPr>
          <a:xfrm>
            <a:off x="1313636" y="12348535"/>
            <a:ext cx="131493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4400" b="1" dirty="0"/>
              <a:t>Key Contributions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EAEE12-6069-122F-661B-7DEC609A9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26986" y="8175249"/>
            <a:ext cx="10703152" cy="858604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586920-766B-C509-12CB-0D211E1100FF}"/>
              </a:ext>
            </a:extLst>
          </p:cNvPr>
          <p:cNvSpPr/>
          <p:nvPr/>
        </p:nvSpPr>
        <p:spPr>
          <a:xfrm>
            <a:off x="815724" y="17751283"/>
            <a:ext cx="28418132" cy="10005054"/>
          </a:xfrm>
          <a:prstGeom prst="roundRect">
            <a:avLst>
              <a:gd name="adj" fmla="val 644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807C978-02D7-9455-B1E6-0EC885B8D052}"/>
              </a:ext>
            </a:extLst>
          </p:cNvPr>
          <p:cNvSpPr/>
          <p:nvPr/>
        </p:nvSpPr>
        <p:spPr>
          <a:xfrm>
            <a:off x="815723" y="17264800"/>
            <a:ext cx="7924801" cy="115972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/>
              <a:t>Methodology</a:t>
            </a:r>
            <a:endParaRPr lang="en-SG" sz="6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E782D4-5108-F798-55F9-C6BA663450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353" y="18640032"/>
            <a:ext cx="17100142" cy="88199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9E1338-12D4-1D21-690D-E876A48CA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43295" y="18779863"/>
            <a:ext cx="10244728" cy="868008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D3511D-AD67-46CA-A964-C065A69853FB}"/>
              </a:ext>
            </a:extLst>
          </p:cNvPr>
          <p:cNvSpPr/>
          <p:nvPr/>
        </p:nvSpPr>
        <p:spPr>
          <a:xfrm>
            <a:off x="821783" y="28590518"/>
            <a:ext cx="28418132" cy="10005054"/>
          </a:xfrm>
          <a:prstGeom prst="roundRect">
            <a:avLst>
              <a:gd name="adj" fmla="val 6446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CE1358-E82C-C24D-E136-4CB97A87A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562" y="29065980"/>
            <a:ext cx="23501323" cy="9335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D0A3960-EAD9-9291-EC46-1C5E6F7F44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70188" y="33493747"/>
            <a:ext cx="4157615" cy="4182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4F2D57-D232-FA0C-BE7F-1026C9E57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12624" y="28799349"/>
            <a:ext cx="4015179" cy="39908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E2E219-1A36-63FC-A7B2-FCA1668ADEC0}"/>
              </a:ext>
            </a:extLst>
          </p:cNvPr>
          <p:cNvSpPr txBox="1"/>
          <p:nvPr/>
        </p:nvSpPr>
        <p:spPr>
          <a:xfrm>
            <a:off x="25071617" y="32717961"/>
            <a:ext cx="30971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Paper URL</a:t>
            </a:r>
            <a:endParaRPr lang="en-SG" sz="4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05904A-8FFE-2C5C-BD7F-806D73B50AD4}"/>
              </a:ext>
            </a:extLst>
          </p:cNvPr>
          <p:cNvSpPr txBox="1"/>
          <p:nvPr/>
        </p:nvSpPr>
        <p:spPr>
          <a:xfrm>
            <a:off x="24670089" y="37567843"/>
            <a:ext cx="4004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Code Release</a:t>
            </a:r>
            <a:endParaRPr lang="en-SG" sz="4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FEB110-87F1-64F8-CAB6-02F180C6C3B5}"/>
              </a:ext>
            </a:extLst>
          </p:cNvPr>
          <p:cNvSpPr/>
          <p:nvPr/>
        </p:nvSpPr>
        <p:spPr>
          <a:xfrm>
            <a:off x="821782" y="28104036"/>
            <a:ext cx="9500734" cy="104700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2992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E1DA-E644-5168-8F44-62400322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绝美西湖风光3840x1080 超高清双屏壁纸下载- 墨鱼部落格">
            <a:extLst>
              <a:ext uri="{FF2B5EF4-FFF2-40B4-BE49-F238E27FC236}">
                <a16:creationId xmlns:a16="http://schemas.microsoft.com/office/drawing/2014/main" id="{A11236B3-1B44-DE8D-1075-3161E4A8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101" y="33933880"/>
            <a:ext cx="33430278" cy="940052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CAA312-493E-5B8E-C04E-A27A073DE068}"/>
              </a:ext>
            </a:extLst>
          </p:cNvPr>
          <p:cNvSpPr/>
          <p:nvPr/>
        </p:nvSpPr>
        <p:spPr>
          <a:xfrm>
            <a:off x="-176067" y="0"/>
            <a:ext cx="30451281" cy="3416384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2000"/>
                </a:schemeClr>
              </a:gs>
              <a:gs pos="100000">
                <a:srgbClr val="A3C8DB">
                  <a:alpha val="46000"/>
                </a:srgbClr>
              </a:gs>
            </a:gsLst>
            <a:lin ang="13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126B1E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388ECF-413A-584E-54DD-17DD9A29893F}"/>
              </a:ext>
            </a:extLst>
          </p:cNvPr>
          <p:cNvSpPr/>
          <p:nvPr/>
        </p:nvSpPr>
        <p:spPr>
          <a:xfrm>
            <a:off x="1036320" y="8106483"/>
            <a:ext cx="28418132" cy="8896862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CA3AC-C89E-3F09-0AA8-0CDC77751823}"/>
              </a:ext>
            </a:extLst>
          </p:cNvPr>
          <p:cNvSpPr/>
          <p:nvPr/>
        </p:nvSpPr>
        <p:spPr>
          <a:xfrm>
            <a:off x="1036319" y="7619999"/>
            <a:ext cx="7924801" cy="1159727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9E37E1-A2DB-F24A-8349-E365FABA1324}"/>
              </a:ext>
            </a:extLst>
          </p:cNvPr>
          <p:cNvCxnSpPr>
            <a:cxnSpLocks/>
          </p:cNvCxnSpPr>
          <p:nvPr/>
        </p:nvCxnSpPr>
        <p:spPr>
          <a:xfrm>
            <a:off x="-88035" y="7208070"/>
            <a:ext cx="30451281" cy="0"/>
          </a:xfrm>
          <a:prstGeom prst="line">
            <a:avLst/>
          </a:prstGeom>
          <a:ln w="825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69A47AC-0786-C27A-0A2C-D80AD8086D86}"/>
              </a:ext>
            </a:extLst>
          </p:cNvPr>
          <p:cNvSpPr txBox="1"/>
          <p:nvPr/>
        </p:nvSpPr>
        <p:spPr>
          <a:xfrm>
            <a:off x="1333203" y="8848627"/>
            <a:ext cx="167945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altLang="zh-CN" b="0" dirty="0"/>
              <a:t>LiDAR-based SLAM struggles with sparse, irregular point clouds and loop closure.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SG" altLang="zh-CN" b="0" dirty="0"/>
              <a:t>BEV (Bird’s Eye View) image representations provide robust, scale-consistent 2D structure for LiDAR data.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altLang="zh-CN" b="0" dirty="0"/>
              <a:t>This work bridges BEV feature-based perception with real-time LiDAR-Inertial Odometry and loop closure.</a:t>
            </a:r>
            <a:endParaRPr lang="zh-CN" altLang="en-US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DDF80-923E-315D-962C-6A4E2DEC4AB3}"/>
              </a:ext>
            </a:extLst>
          </p:cNvPr>
          <p:cNvSpPr txBox="1"/>
          <p:nvPr/>
        </p:nvSpPr>
        <p:spPr>
          <a:xfrm>
            <a:off x="7088302" y="41974063"/>
            <a:ext cx="374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61767D"/>
                </a:solidFill>
                <a:latin typeface="Arial" panose="020B0604020202020204" pitchFamily="34" charset="0"/>
              </a:rPr>
              <a:t>Made by Dr. Yuan Shenghai</a:t>
            </a:r>
            <a:endParaRPr lang="en-SG" sz="2000" dirty="0">
              <a:solidFill>
                <a:srgbClr val="61767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59FBA5-D958-CA10-7072-7255D95F0E12}"/>
              </a:ext>
            </a:extLst>
          </p:cNvPr>
          <p:cNvSpPr/>
          <p:nvPr/>
        </p:nvSpPr>
        <p:spPr>
          <a:xfrm>
            <a:off x="-1546974" y="33899247"/>
            <a:ext cx="33338225" cy="9400531"/>
          </a:xfrm>
          <a:prstGeom prst="rect">
            <a:avLst/>
          </a:prstGeom>
          <a:gradFill>
            <a:gsLst>
              <a:gs pos="100000">
                <a:schemeClr val="bg1">
                  <a:alpha val="55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3E8571B3-B3FF-5E64-DB11-C211696A70B1}"/>
              </a:ext>
            </a:extLst>
          </p:cNvPr>
          <p:cNvSpPr txBox="1"/>
          <p:nvPr/>
        </p:nvSpPr>
        <p:spPr>
          <a:xfrm>
            <a:off x="1278571" y="13284089"/>
            <a:ext cx="1706901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GB" b="0" dirty="0"/>
              <a:t>🧠 </a:t>
            </a:r>
            <a:r>
              <a:rPr lang="en-GB" altLang="zh-CN" b="0" dirty="0"/>
              <a:t>Tightly-Coupled </a:t>
            </a:r>
            <a:r>
              <a:rPr lang="en-GB" altLang="zh-CN" b="0" dirty="0" err="1"/>
              <a:t>iEKF</a:t>
            </a:r>
            <a:r>
              <a:rPr lang="en-GB" altLang="zh-CN" b="0" dirty="0"/>
              <a:t> with BEV Reprojection Error: Combines geometric and BEV-based reprojection residuals via analytic Jacobians.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zh-CN" altLang="en-US" b="0" dirty="0"/>
              <a:t>🔁 </a:t>
            </a:r>
            <a:r>
              <a:rPr lang="en-SG" altLang="zh-CN" b="0" dirty="0"/>
              <a:t>Robust Loop Closure: Uses global BEV descriptors and KD-tree for fast candidate retrieval, RANSAC + ICP refinement, and factor graph integration.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dirty="0"/>
              <a:t>🧪 </a:t>
            </a:r>
            <a:r>
              <a:rPr lang="en-GB" b="0" dirty="0"/>
              <a:t>Superior Performance: Outperforms state-of-the-art LIO and LC methods across 3 public datasets.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zh-CN" altLang="en-US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9C9C8-CB22-DBAA-97B2-E204A15F2735}"/>
              </a:ext>
            </a:extLst>
          </p:cNvPr>
          <p:cNvSpPr txBox="1"/>
          <p:nvPr/>
        </p:nvSpPr>
        <p:spPr>
          <a:xfrm>
            <a:off x="1622722" y="12434779"/>
            <a:ext cx="131493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4400" b="1" dirty="0"/>
              <a:t>Key Contributions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CF1D32-4D62-5BEB-B4E2-7BD7E3E0E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072" y="8261493"/>
            <a:ext cx="10703152" cy="858604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0C68347-C03F-20F0-04E6-EDA6867C625D}"/>
              </a:ext>
            </a:extLst>
          </p:cNvPr>
          <p:cNvSpPr/>
          <p:nvPr/>
        </p:nvSpPr>
        <p:spPr>
          <a:xfrm>
            <a:off x="1130869" y="17775523"/>
            <a:ext cx="28418132" cy="10005054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D7C6BBA-937C-19A7-CBDD-B05996944F3D}"/>
              </a:ext>
            </a:extLst>
          </p:cNvPr>
          <p:cNvSpPr/>
          <p:nvPr/>
        </p:nvSpPr>
        <p:spPr>
          <a:xfrm>
            <a:off x="1130868" y="17289040"/>
            <a:ext cx="7924801" cy="1159727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Methodology</a:t>
            </a:r>
            <a:endParaRPr lang="en-SG" sz="66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D4C411-3A27-C8CB-9899-D21BCB596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8" y="18664272"/>
            <a:ext cx="17100142" cy="881991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E565729-588F-B04F-E898-87287ECFE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8440" y="18804103"/>
            <a:ext cx="10244728" cy="868008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DBEA16F-E496-CED7-66CD-B4F791B44A23}"/>
              </a:ext>
            </a:extLst>
          </p:cNvPr>
          <p:cNvSpPr/>
          <p:nvPr/>
        </p:nvSpPr>
        <p:spPr>
          <a:xfrm>
            <a:off x="1333204" y="28600326"/>
            <a:ext cx="28418132" cy="10005054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45E1132-83CD-DA68-DC60-C52E851D2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983" y="29075788"/>
            <a:ext cx="23501323" cy="9335304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5021490F-F3CC-C556-C7FA-C84CA83D8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1609" y="33503555"/>
            <a:ext cx="4157615" cy="4182660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C283B730-DF99-ABD0-3EDF-21B188DA5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4045" y="28809157"/>
            <a:ext cx="4015179" cy="3990845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1E90D4A7-2337-97DF-4860-619DCAAFF001}"/>
              </a:ext>
            </a:extLst>
          </p:cNvPr>
          <p:cNvSpPr txBox="1"/>
          <p:nvPr/>
        </p:nvSpPr>
        <p:spPr>
          <a:xfrm>
            <a:off x="25583038" y="32727769"/>
            <a:ext cx="30971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Paper URL</a:t>
            </a:r>
            <a:endParaRPr lang="en-SG" sz="4400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41E1E1CC-A83F-94EB-2D44-52AE3F417338}"/>
              </a:ext>
            </a:extLst>
          </p:cNvPr>
          <p:cNvSpPr txBox="1"/>
          <p:nvPr/>
        </p:nvSpPr>
        <p:spPr>
          <a:xfrm>
            <a:off x="25181510" y="37577651"/>
            <a:ext cx="4004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Code Release</a:t>
            </a:r>
            <a:endParaRPr lang="en-SG" sz="44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CA8CCE-18DD-F1FC-C860-67B9BC4D26BF}"/>
              </a:ext>
            </a:extLst>
          </p:cNvPr>
          <p:cNvSpPr/>
          <p:nvPr/>
        </p:nvSpPr>
        <p:spPr>
          <a:xfrm>
            <a:off x="1333203" y="28113844"/>
            <a:ext cx="9500734" cy="104700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600" dirty="0"/>
              <a:t>Experimental Results</a:t>
            </a:r>
          </a:p>
        </p:txBody>
      </p:sp>
      <p:pic>
        <p:nvPicPr>
          <p:cNvPr id="2053" name="Picture 5" descr="Logos Download | Nanyang Technological University">
            <a:extLst>
              <a:ext uri="{FF2B5EF4-FFF2-40B4-BE49-F238E27FC236}">
                <a16:creationId xmlns:a16="http://schemas.microsoft.com/office/drawing/2014/main" id="{6D1A56FA-BEBB-46D3-8966-656CDF41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460" y="39341453"/>
            <a:ext cx="5885617" cy="211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Guangdong University of Technology - China University Jobs">
            <a:extLst>
              <a:ext uri="{FF2B5EF4-FFF2-40B4-BE49-F238E27FC236}">
                <a16:creationId xmlns:a16="http://schemas.microsoft.com/office/drawing/2014/main" id="{F890AF5E-844C-2DE1-6DE9-6CADDF13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42" y="39341453"/>
            <a:ext cx="9183641" cy="19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ROS 2025 (Hangzhou) - IEEE/RSJ International Conference on Intelligent  Robots and Systems -- showsbee.com">
            <a:extLst>
              <a:ext uri="{FF2B5EF4-FFF2-40B4-BE49-F238E27FC236}">
                <a16:creationId xmlns:a16="http://schemas.microsoft.com/office/drawing/2014/main" id="{75F24BC0-4707-A46A-8060-D26AADD9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0" y="39422706"/>
            <a:ext cx="5375252" cy="22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IEEE Robotics and Automation Society (RAS) - IEEE Yarmouk University  Student Branch">
            <a:extLst>
              <a:ext uri="{FF2B5EF4-FFF2-40B4-BE49-F238E27FC236}">
                <a16:creationId xmlns:a16="http://schemas.microsoft.com/office/drawing/2014/main" id="{2CF7AFCA-FB01-80AA-750B-20D9D43C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22" y="39341453"/>
            <a:ext cx="5124171" cy="18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C08CFB2-291D-ADA0-BB44-292665AC50FC}"/>
              </a:ext>
            </a:extLst>
          </p:cNvPr>
          <p:cNvSpPr/>
          <p:nvPr/>
        </p:nvSpPr>
        <p:spPr>
          <a:xfrm>
            <a:off x="-1253908" y="-2277377"/>
            <a:ext cx="33338225" cy="9400531"/>
          </a:xfrm>
          <a:prstGeom prst="rect">
            <a:avLst/>
          </a:prstGeom>
          <a:gradFill>
            <a:gsLst>
              <a:gs pos="100000">
                <a:schemeClr val="bg1">
                  <a:alpha val="55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F8BB2-BE46-421A-47CA-DD7B8C938872}"/>
              </a:ext>
            </a:extLst>
          </p:cNvPr>
          <p:cNvSpPr txBox="1"/>
          <p:nvPr/>
        </p:nvSpPr>
        <p:spPr>
          <a:xfrm>
            <a:off x="1247439" y="652731"/>
            <a:ext cx="27891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BEV-LIO(LC): BEV Image Assisted LiDAR-Inertial Odometry with Loop Closure</a:t>
            </a:r>
            <a:endParaRPr lang="en-SG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9952B-D581-4424-D049-866422FD29CC}"/>
              </a:ext>
            </a:extLst>
          </p:cNvPr>
          <p:cNvSpPr txBox="1"/>
          <p:nvPr/>
        </p:nvSpPr>
        <p:spPr>
          <a:xfrm>
            <a:off x="5247372" y="3332601"/>
            <a:ext cx="20335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54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Haoxin</a:t>
            </a:r>
            <a:r>
              <a:rPr lang="en-SG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Cai, Shenghai Yuan, Xinyi Li, </a:t>
            </a:r>
            <a:r>
              <a:rPr lang="en-SG" sz="54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Junfeng</a:t>
            </a:r>
            <a:r>
              <a:rPr lang="en-SG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Guo, and </a:t>
            </a:r>
            <a:r>
              <a:rPr lang="en-SG" sz="54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Jianqi</a:t>
            </a:r>
            <a:r>
              <a:rPr lang="en-SG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Liu</a:t>
            </a:r>
            <a:endParaRPr lang="en-SG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50AB235-6D65-6456-0E7A-69AC054B5EF9}"/>
              </a:ext>
            </a:extLst>
          </p:cNvPr>
          <p:cNvSpPr txBox="1"/>
          <p:nvPr/>
        </p:nvSpPr>
        <p:spPr>
          <a:xfrm>
            <a:off x="6650884" y="4762504"/>
            <a:ext cx="16973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6000" b="1" i="0" dirty="0">
                <a:effectLst/>
                <a:latin typeface="Arial" panose="020B0604020202020204" pitchFamily="34" charset="0"/>
              </a:rPr>
              <a:t>Guangdong University of Technology, China</a:t>
            </a:r>
          </a:p>
          <a:p>
            <a:pPr algn="ctr"/>
            <a:r>
              <a:rPr lang="en-SG" sz="6000" b="1" i="0" dirty="0">
                <a:effectLst/>
                <a:latin typeface="Arial" panose="020B0604020202020204" pitchFamily="34" charset="0"/>
              </a:rPr>
              <a:t>Nanyang Technological University, Singapore</a:t>
            </a:r>
          </a:p>
        </p:txBody>
      </p:sp>
    </p:spTree>
    <p:extLst>
      <p:ext uri="{BB962C8B-B14F-4D97-AF65-F5344CB8AC3E}">
        <p14:creationId xmlns:p14="http://schemas.microsoft.com/office/powerpoint/2010/main" val="84153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0DCEB4A12ADE4C97A6BD150EAA398C" ma:contentTypeVersion="18" ma:contentTypeDescription="Create a new document." ma:contentTypeScope="" ma:versionID="223d8a229512a5df3c448a9c4e278360">
  <xsd:schema xmlns:xsd="http://www.w3.org/2001/XMLSchema" xmlns:xs="http://www.w3.org/2001/XMLSchema" xmlns:p="http://schemas.microsoft.com/office/2006/metadata/properties" xmlns:ns3="86f8b46f-353a-450d-a9b6-b79fa8a4eafd" xmlns:ns4="298648ba-8951-4c60-b8e1-5e81448c5a4e" targetNamespace="http://schemas.microsoft.com/office/2006/metadata/properties" ma:root="true" ma:fieldsID="c9c591cb09237cbd73cc7fd693310738" ns3:_="" ns4:_="">
    <xsd:import namespace="86f8b46f-353a-450d-a9b6-b79fa8a4eafd"/>
    <xsd:import namespace="298648ba-8951-4c60-b8e1-5e81448c5a4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LengthInSeconds" minOccurs="0"/>
                <xsd:element ref="ns4:MediaServiceDateTaken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b46f-353a-450d-a9b6-b79fa8a4ea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648ba-8951-4c60-b8e1-5e81448c5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98648ba-8951-4c60-b8e1-5e81448c5a4e" xsi:nil="true"/>
  </documentManagement>
</p:properties>
</file>

<file path=customXml/itemProps1.xml><?xml version="1.0" encoding="utf-8"?>
<ds:datastoreItem xmlns:ds="http://schemas.openxmlformats.org/officeDocument/2006/customXml" ds:itemID="{ACF7BEAE-8A18-48B0-8777-D56A52EF5B18}">
  <ds:schemaRefs>
    <ds:schemaRef ds:uri="298648ba-8951-4c60-b8e1-5e81448c5a4e"/>
    <ds:schemaRef ds:uri="86f8b46f-353a-450d-a9b6-b79fa8a4ea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FDD0C5-C3F8-4BF0-9DD5-30927537DA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24DDD9-F810-4A53-B9A4-35C450CB3A15}">
  <ds:schemaRefs>
    <ds:schemaRef ds:uri="http://purl.org/dc/dcmitype/"/>
    <ds:schemaRef ds:uri="298648ba-8951-4c60-b8e1-5e81448c5a4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86f8b46f-353a-450d-a9b6-b79fa8a4eafd"/>
    <ds:schemaRef ds:uri="http://schemas.microsoft.com/office/infopath/2007/PartnerControl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35995</TotalTime>
  <Words>1222</Words>
  <Application>Microsoft Office PowerPoint</Application>
  <PresentationFormat>Custom</PresentationFormat>
  <Paragraphs>116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Shenghai</dc:creator>
  <cp:lastModifiedBy>Yuan Shenghai</cp:lastModifiedBy>
  <cp:revision>3</cp:revision>
  <dcterms:created xsi:type="dcterms:W3CDTF">2025-03-13T07:51:01Z</dcterms:created>
  <dcterms:modified xsi:type="dcterms:W3CDTF">2025-06-28T07:58:49Z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0x010100650DCEB4A12ADE4C97A6BD150EAA398C</vt:lpwstr>
  </property>
</Properties>
</file>